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83" r:id="rId17"/>
    <p:sldId id="266" r:id="rId18"/>
    <p:sldId id="276" r:id="rId19"/>
    <p:sldId id="279" r:id="rId20"/>
    <p:sldId id="277" r:id="rId21"/>
    <p:sldId id="281" r:id="rId22"/>
    <p:sldId id="278" r:id="rId23"/>
    <p:sldId id="282" r:id="rId24"/>
    <p:sldId id="267" r:id="rId25"/>
    <p:sldId id="268" r:id="rId26"/>
    <p:sldId id="26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2%20luni\Analiza%20incendiilor%20si%20S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2%20luni\Analiza%20incendiilor%20si%20S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2%20luni\Analiza%20incendiilor%20si%20S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2%20luni\Analiza%20incendiilor%20si%20S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2%20luni\Analiza%20incendiilor%20si%20S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2%20luni\Analiza%20incendiilor%20si%20S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2%20luni\Analiza%20incendiilor%20si%20S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0%20luni\Analiza%20incendiilor%20si%20SE%20-%2010%20lun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2%20luni\Analiza%20incendiilor%20si%20S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2%20luni\Analiza%20incendiilor%20si%20S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2%20luni\Analiza%20incendiilor%20si%20S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2%20luni\Analiza%20incendiilor%20si%20S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2%20luni\Analiza%20incendiilor%20si%20S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0%20luni\Analiza%20incendiilor%20si%20SE%20-%2010%20luni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0%20luni\Analiza%20incendiilor%20si%20SE%20-%2010%20luni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0%20luni\Analiza%20incendiilor%20si%20SE%20-%2010%20luni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0%20luni\Analiza%20incendiilor%20si%20SE%20-%2010%20luni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0%20luni\Analiza%20incendiilor%20si%20SE%20-%2010%20luni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0%20luni\Analiza%20incendiilor%20si%20SE%20-%2010%20luni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0%20luni\Analiza%20incendiilor%20si%20SE%20-%2010%20luni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2%20luni\Analiza%20incendiilor%20si%20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erviciu%20Preventie\DAREA%20DE%20SEAMA\Activitatea%202011-2024\Activitatea%202024\12%20luni\Analiza%20incendiilor%20si%20S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472</c:v>
                </c:pt>
                <c:pt idx="1">
                  <c:v>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0217248"/>
        <c:axId val="330211368"/>
      </c:barChart>
      <c:catAx>
        <c:axId val="33021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11368"/>
        <c:crosses val="autoZero"/>
        <c:auto val="1"/>
        <c:lblAlgn val="ctr"/>
        <c:lblOffset val="100"/>
        <c:noMultiLvlLbl val="0"/>
      </c:catAx>
      <c:valAx>
        <c:axId val="330211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217248"/>
        <c:crosses val="autoZero"/>
        <c:crossBetween val="between"/>
      </c:valAx>
      <c:spPr>
        <a:solidFill>
          <a:srgbClr val="FFFF00"/>
        </a:solidFill>
      </c:spPr>
    </c:plotArea>
    <c:plotVisOnly val="1"/>
    <c:dispBlanksAs val="gap"/>
    <c:showDLblsOverMax val="0"/>
  </c:chart>
  <c:spPr>
    <a:solidFill>
      <a:srgbClr val="FFC000"/>
    </a:solidFill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'Nr. de incendii'!$M$1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'Nr. de incendii'!$L$2:$L$13</c:f>
              <c:strCache>
                <c:ptCount val="12"/>
                <c:pt idx="0">
                  <c:v>Ianuarie</c:v>
                </c:pt>
                <c:pt idx="1">
                  <c:v>Februarie</c:v>
                </c:pt>
                <c:pt idx="2">
                  <c:v>Martie</c:v>
                </c:pt>
                <c:pt idx="3">
                  <c:v>Aprilie</c:v>
                </c:pt>
                <c:pt idx="4">
                  <c:v>Mai</c:v>
                </c:pt>
                <c:pt idx="5">
                  <c:v>Iunie</c:v>
                </c:pt>
                <c:pt idx="6">
                  <c:v>Iulie</c:v>
                </c:pt>
                <c:pt idx="7">
                  <c:v>August</c:v>
                </c:pt>
                <c:pt idx="8">
                  <c:v>Septembrie</c:v>
                </c:pt>
                <c:pt idx="9">
                  <c:v>Octombrie</c:v>
                </c:pt>
                <c:pt idx="10">
                  <c:v>Noiembrie</c:v>
                </c:pt>
                <c:pt idx="11">
                  <c:v>Decembrie</c:v>
                </c:pt>
              </c:strCache>
            </c:strRef>
          </c:cat>
          <c:val>
            <c:numRef>
              <c:f>'Nr. de incendii'!$M$2:$M$13</c:f>
              <c:numCache>
                <c:formatCode>General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strRef>
              <c:f>'Nr. de incendii'!$N$1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'Nr. de incendii'!$L$2:$L$13</c:f>
              <c:strCache>
                <c:ptCount val="12"/>
                <c:pt idx="0">
                  <c:v>Ianuarie</c:v>
                </c:pt>
                <c:pt idx="1">
                  <c:v>Februarie</c:v>
                </c:pt>
                <c:pt idx="2">
                  <c:v>Martie</c:v>
                </c:pt>
                <c:pt idx="3">
                  <c:v>Aprilie</c:v>
                </c:pt>
                <c:pt idx="4">
                  <c:v>Mai</c:v>
                </c:pt>
                <c:pt idx="5">
                  <c:v>Iunie</c:v>
                </c:pt>
                <c:pt idx="6">
                  <c:v>Iulie</c:v>
                </c:pt>
                <c:pt idx="7">
                  <c:v>August</c:v>
                </c:pt>
                <c:pt idx="8">
                  <c:v>Septembrie</c:v>
                </c:pt>
                <c:pt idx="9">
                  <c:v>Octombrie</c:v>
                </c:pt>
                <c:pt idx="10">
                  <c:v>Noiembrie</c:v>
                </c:pt>
                <c:pt idx="11">
                  <c:v>Decembrie</c:v>
                </c:pt>
              </c:strCache>
            </c:strRef>
          </c:cat>
          <c:val>
            <c:numRef>
              <c:f>'Nr. de incendii'!$N$2:$N$13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17612096"/>
        <c:axId val="317632624"/>
      </c:barChart>
      <c:catAx>
        <c:axId val="31761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7632624"/>
        <c:crosses val="autoZero"/>
        <c:auto val="1"/>
        <c:lblAlgn val="ctr"/>
        <c:lblOffset val="100"/>
        <c:noMultiLvlLbl val="0"/>
      </c:catAx>
      <c:valAx>
        <c:axId val="317632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761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2042615723732551E-2"/>
          <c:y val="0.11007215225195172"/>
          <c:w val="0.95958853783982367"/>
          <c:h val="0.48459877767077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Cauzele!$E$1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6363658743488703E-3"/>
                  <c:y val="-9.8241980030080384E-1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 </a:t>
                    </a:r>
                    <a:r>
                      <a:rPr lang="en-US" dirty="0" smtClean="0"/>
                      <a:t>- </a:t>
                    </a:r>
                    <a:r>
                      <a:rPr lang="en-US" dirty="0"/>
                      <a:t>4,3%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707073193720948E-2"/>
                  <c:y val="-8.038073039712398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</a:t>
                    </a:r>
                    <a:r>
                      <a:rPr lang="en-US" baseline="0"/>
                      <a:t> - 4,3%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1</a:t>
                    </a:r>
                    <a:r>
                      <a:rPr lang="en-US" baseline="0"/>
                      <a:t> - 4,3%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777780513092986E-2"/>
                  <c:y val="-4.9120990015040192E-17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2</a:t>
                    </a:r>
                    <a:r>
                      <a:rPr lang="en-US"/>
                      <a:t> - 8,8%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AE7326B4-81B1-4077-8E5C-EE1DA9DD8BFD}" type="VALUE">
                      <a:rPr lang="en-US" b="1"/>
                      <a:pPr/>
                      <a:t>[VALOARE]</a:t>
                    </a:fld>
                    <a:r>
                      <a:rPr lang="en-US"/>
                      <a:t> - 13%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F7A7F812-4153-4239-A1DB-55C510D17364}" type="VALUE">
                      <a:rPr lang="en-US" b="1"/>
                      <a:pPr/>
                      <a:t>[VALOARE]</a:t>
                    </a:fld>
                    <a:r>
                      <a:rPr lang="en-US"/>
                      <a:t> -13%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1.713131710995355E-2"/>
                  <c:y val="2.6793576799040509E-3"/>
                </c:manualLayout>
              </c:layout>
              <c:tx>
                <c:rich>
                  <a:bodyPr/>
                  <a:lstStyle/>
                  <a:p>
                    <a:fld id="{F9E87813-DD44-41C2-806E-529EF6ABB747}" type="VALUE">
                      <a:rPr lang="en-US" b="1"/>
                      <a:pPr/>
                      <a:t>[VALOARE]</a:t>
                    </a:fld>
                    <a:r>
                      <a:rPr lang="en-US"/>
                      <a:t> -17,5%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1.3919195151837179E-2"/>
                  <c:y val="0"/>
                </c:manualLayout>
              </c:layout>
              <c:tx>
                <c:rich>
                  <a:bodyPr/>
                  <a:lstStyle/>
                  <a:p>
                    <a:fld id="{F7EB9A49-580F-49AE-906F-D94BB23EEBAF}" type="VALUE">
                      <a:rPr lang="en-US" b="1"/>
                      <a:pPr/>
                      <a:t>[VALOARE]</a:t>
                    </a:fld>
                    <a:r>
                      <a:rPr lang="en-US"/>
                      <a:t> - 30,5%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1.3919195151837259E-2"/>
                  <c:y val="-2.6793576799041983E-3"/>
                </c:manualLayout>
              </c:layout>
              <c:tx>
                <c:rich>
                  <a:bodyPr/>
                  <a:lstStyle/>
                  <a:p>
                    <a:fld id="{870986B7-2329-4A5C-A1D4-E6449447075D}" type="VALUE">
                      <a:rPr lang="en-US" b="1"/>
                      <a:pPr/>
                      <a:t>[VALOARE]</a:t>
                    </a:fld>
                    <a:r>
                      <a:rPr lang="en-US"/>
                      <a:t> - 4,3%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Cauzele!$D$2:$D$12</c:f>
              <c:strCache>
                <c:ptCount val="9"/>
                <c:pt idx="0">
                  <c:v>Auotinflamarea substanțelor și materialelor combustibile</c:v>
                </c:pt>
                <c:pt idx="1">
                  <c:v>Nerespectarea regulilor  de exploatare a instalațiilor cu gaze, cu gaz lampant, cu benzină și late instalații </c:v>
                </c:pt>
                <c:pt idx="2">
                  <c:v>Scurt circuit a firelor electrice a transportului auto </c:v>
                </c:pt>
                <c:pt idx="3">
                  <c:v>Nerespectarea regulilor  de AÎI la executarea lucrărilor de foc </c:v>
                </c:pt>
                <c:pt idx="4">
                  <c:v>Nerespectarea regulilor  de AÎI la exploatarea sobelor și canalelor de evacuare a fumului </c:v>
                </c:pt>
                <c:pt idx="5">
                  <c:v>Alte cauze de imprudență cu focul </c:v>
                </c:pt>
                <c:pt idx="6">
                  <c:v>Scurtcircuit</c:v>
                </c:pt>
                <c:pt idx="7">
                  <c:v>Incendiere intenționată </c:v>
                </c:pt>
                <c:pt idx="8">
                  <c:v>Construcția greșită, defecte ale sobelor și canalelor de evacuare a fumului</c:v>
                </c:pt>
              </c:strCache>
            </c:strRef>
          </c:cat>
          <c:val>
            <c:numRef>
              <c:f>Cauzele!$E$2:$E$12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7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6560472"/>
        <c:axId val="318423360"/>
      </c:barChart>
      <c:catAx>
        <c:axId val="316560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423360"/>
        <c:crosses val="autoZero"/>
        <c:auto val="1"/>
        <c:lblAlgn val="ctr"/>
        <c:lblOffset val="100"/>
        <c:noMultiLvlLbl val="0"/>
      </c:catAx>
      <c:valAx>
        <c:axId val="318423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6560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'Prejudiciul material'!$C$1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'Prejudiciul material'!$B$2:$B$13</c:f>
              <c:strCache>
                <c:ptCount val="12"/>
                <c:pt idx="0">
                  <c:v>Ianuarie</c:v>
                </c:pt>
                <c:pt idx="1">
                  <c:v>Februarie</c:v>
                </c:pt>
                <c:pt idx="2">
                  <c:v>Martie</c:v>
                </c:pt>
                <c:pt idx="3">
                  <c:v>Aprilie</c:v>
                </c:pt>
                <c:pt idx="4">
                  <c:v>Mai</c:v>
                </c:pt>
                <c:pt idx="5">
                  <c:v>Iunie</c:v>
                </c:pt>
                <c:pt idx="6">
                  <c:v>Iulie</c:v>
                </c:pt>
                <c:pt idx="7">
                  <c:v>August</c:v>
                </c:pt>
                <c:pt idx="8">
                  <c:v>Septembrie</c:v>
                </c:pt>
                <c:pt idx="9">
                  <c:v>Octombrie</c:v>
                </c:pt>
                <c:pt idx="10">
                  <c:v>Noiembrie</c:v>
                </c:pt>
                <c:pt idx="11">
                  <c:v>Decembrie</c:v>
                </c:pt>
              </c:strCache>
            </c:strRef>
          </c:cat>
          <c:val>
            <c:numRef>
              <c:f>'Prejudiciul material'!$C$2:$C$13</c:f>
              <c:numCache>
                <c:formatCode>General</c:formatCode>
                <c:ptCount val="12"/>
                <c:pt idx="0">
                  <c:v>30.5</c:v>
                </c:pt>
                <c:pt idx="1">
                  <c:v>380</c:v>
                </c:pt>
                <c:pt idx="2">
                  <c:v>782</c:v>
                </c:pt>
                <c:pt idx="3">
                  <c:v>0</c:v>
                </c:pt>
                <c:pt idx="4">
                  <c:v>15</c:v>
                </c:pt>
                <c:pt idx="5">
                  <c:v>8</c:v>
                </c:pt>
                <c:pt idx="6">
                  <c:v>265</c:v>
                </c:pt>
                <c:pt idx="7">
                  <c:v>140</c:v>
                </c:pt>
                <c:pt idx="8">
                  <c:v>116</c:v>
                </c:pt>
                <c:pt idx="9">
                  <c:v>45</c:v>
                </c:pt>
                <c:pt idx="10">
                  <c:v>340</c:v>
                </c:pt>
                <c:pt idx="11">
                  <c:v>136</c:v>
                </c:pt>
              </c:numCache>
            </c:numRef>
          </c:val>
        </c:ser>
        <c:ser>
          <c:idx val="1"/>
          <c:order val="1"/>
          <c:tx>
            <c:strRef>
              <c:f>'Prejudiciul material'!$D$1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 cmpd="sng">
                <a:solidFill>
                  <a:srgbClr val="FF0000"/>
                </a:solidFill>
                <a:prstDash val="solid"/>
              </a:ln>
              <a:effectLst/>
            </c:spPr>
            <c:trendlineType val="poly"/>
            <c:order val="6"/>
            <c:dispRSqr val="0"/>
            <c:dispEq val="0"/>
          </c:trendline>
          <c:cat>
            <c:strRef>
              <c:f>'Prejudiciul material'!$B$2:$B$13</c:f>
              <c:strCache>
                <c:ptCount val="12"/>
                <c:pt idx="0">
                  <c:v>Ianuarie</c:v>
                </c:pt>
                <c:pt idx="1">
                  <c:v>Februarie</c:v>
                </c:pt>
                <c:pt idx="2">
                  <c:v>Martie</c:v>
                </c:pt>
                <c:pt idx="3">
                  <c:v>Aprilie</c:v>
                </c:pt>
                <c:pt idx="4">
                  <c:v>Mai</c:v>
                </c:pt>
                <c:pt idx="5">
                  <c:v>Iunie</c:v>
                </c:pt>
                <c:pt idx="6">
                  <c:v>Iulie</c:v>
                </c:pt>
                <c:pt idx="7">
                  <c:v>August</c:v>
                </c:pt>
                <c:pt idx="8">
                  <c:v>Septembrie</c:v>
                </c:pt>
                <c:pt idx="9">
                  <c:v>Octombrie</c:v>
                </c:pt>
                <c:pt idx="10">
                  <c:v>Noiembrie</c:v>
                </c:pt>
                <c:pt idx="11">
                  <c:v>Decembrie</c:v>
                </c:pt>
              </c:strCache>
            </c:strRef>
          </c:cat>
          <c:val>
            <c:numRef>
              <c:f>'Prejudiciul material'!$D$2:$D$13</c:f>
              <c:numCache>
                <c:formatCode>General</c:formatCode>
                <c:ptCount val="12"/>
                <c:pt idx="0">
                  <c:v>16</c:v>
                </c:pt>
                <c:pt idx="1">
                  <c:v>0</c:v>
                </c:pt>
                <c:pt idx="2">
                  <c:v>50</c:v>
                </c:pt>
                <c:pt idx="3">
                  <c:v>60</c:v>
                </c:pt>
                <c:pt idx="4">
                  <c:v>1400</c:v>
                </c:pt>
                <c:pt idx="5">
                  <c:v>40</c:v>
                </c:pt>
                <c:pt idx="6">
                  <c:v>105</c:v>
                </c:pt>
                <c:pt idx="7">
                  <c:v>580</c:v>
                </c:pt>
                <c:pt idx="8">
                  <c:v>40</c:v>
                </c:pt>
                <c:pt idx="9">
                  <c:v>0</c:v>
                </c:pt>
                <c:pt idx="10">
                  <c:v>350</c:v>
                </c:pt>
                <c:pt idx="11">
                  <c:v>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8424536"/>
        <c:axId val="318422968"/>
      </c:barChart>
      <c:catAx>
        <c:axId val="318424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422968"/>
        <c:crosses val="autoZero"/>
        <c:auto val="1"/>
        <c:lblAlgn val="ctr"/>
        <c:lblOffset val="100"/>
        <c:noMultiLvlLbl val="0"/>
      </c:catAx>
      <c:valAx>
        <c:axId val="318422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8424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n>
            <a:noFill/>
          </a:ln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Anul</c:v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'Prejudiciul material'!$B$18:$K$18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val>
        </c:ser>
        <c:ser>
          <c:idx val="1"/>
          <c:order val="1"/>
          <c:tx>
            <c:v>Nr. de incendii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'Prejudiciul material'!$B$19:$K$19</c:f>
              <c:numCache>
                <c:formatCode>General</c:formatCode>
                <c:ptCount val="10"/>
                <c:pt idx="0">
                  <c:v>46</c:v>
                </c:pt>
                <c:pt idx="1">
                  <c:v>34</c:v>
                </c:pt>
                <c:pt idx="2">
                  <c:v>37</c:v>
                </c:pt>
                <c:pt idx="3">
                  <c:v>26</c:v>
                </c:pt>
                <c:pt idx="4">
                  <c:v>32</c:v>
                </c:pt>
                <c:pt idx="5">
                  <c:v>42</c:v>
                </c:pt>
                <c:pt idx="6">
                  <c:v>29</c:v>
                </c:pt>
                <c:pt idx="7">
                  <c:v>35</c:v>
                </c:pt>
                <c:pt idx="8">
                  <c:v>32</c:v>
                </c:pt>
                <c:pt idx="9">
                  <c:v>23</c:v>
                </c:pt>
              </c:numCache>
            </c:numRef>
          </c:val>
        </c:ser>
        <c:ser>
          <c:idx val="2"/>
          <c:order val="2"/>
          <c:tx>
            <c:v>Paguba materială, mii lei</c:v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movingAvg"/>
            <c:period val="2"/>
            <c:dispRSqr val="0"/>
            <c:dispEq val="0"/>
          </c:trendline>
          <c:val>
            <c:numRef>
              <c:f>'Prejudiciul material'!$B$20:$K$20</c:f>
              <c:numCache>
                <c:formatCode>General</c:formatCode>
                <c:ptCount val="10"/>
                <c:pt idx="0">
                  <c:v>2125100</c:v>
                </c:pt>
                <c:pt idx="1">
                  <c:v>442300</c:v>
                </c:pt>
                <c:pt idx="2">
                  <c:v>825000</c:v>
                </c:pt>
                <c:pt idx="3">
                  <c:v>828700</c:v>
                </c:pt>
                <c:pt idx="4">
                  <c:v>1090700</c:v>
                </c:pt>
                <c:pt idx="5">
                  <c:v>2035900</c:v>
                </c:pt>
                <c:pt idx="6">
                  <c:v>1530000</c:v>
                </c:pt>
                <c:pt idx="7">
                  <c:v>1710200</c:v>
                </c:pt>
                <c:pt idx="8">
                  <c:v>2257500</c:v>
                </c:pt>
                <c:pt idx="9">
                  <c:v>2706000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429632"/>
        <c:axId val="318425712"/>
      </c:barChart>
      <c:catAx>
        <c:axId val="3184296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425712"/>
        <c:crosses val="autoZero"/>
        <c:auto val="1"/>
        <c:lblAlgn val="ctr"/>
        <c:lblOffset val="100"/>
        <c:noMultiLvlLbl val="0"/>
      </c:catAx>
      <c:valAx>
        <c:axId val="318425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8429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Obiectivele!$G$3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Obiectivele!$D$4:$F$9</c:f>
              <c:strCache>
                <c:ptCount val="6"/>
                <c:pt idx="0">
                  <c:v>Sectorul locativ particular </c:v>
                </c:pt>
                <c:pt idx="1">
                  <c:v>Transportul  auto  </c:v>
                </c:pt>
                <c:pt idx="2">
                  <c:v>Sectorul locativ de stat </c:v>
                </c:pt>
                <c:pt idx="3">
                  <c:v>Obiective ale agriculturii</c:v>
                </c:pt>
                <c:pt idx="4">
                  <c:v>Terenuri de păstrare sub aer liber a materialelor</c:v>
                </c:pt>
                <c:pt idx="5">
                  <c:v>Stoguri și șorpoane cu nutreț</c:v>
                </c:pt>
              </c:strCache>
            </c:strRef>
          </c:cat>
          <c:val>
            <c:numRef>
              <c:f>Obiectivele!$G$4:$G$9</c:f>
              <c:numCache>
                <c:formatCode>General</c:formatCode>
                <c:ptCount val="6"/>
                <c:pt idx="0">
                  <c:v>22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Obiectivele!$H$3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0"/>
          </c:trendline>
          <c:cat>
            <c:strRef>
              <c:f>Obiectivele!$D$4:$F$9</c:f>
              <c:strCache>
                <c:ptCount val="6"/>
                <c:pt idx="0">
                  <c:v>Sectorul locativ particular </c:v>
                </c:pt>
                <c:pt idx="1">
                  <c:v>Transportul  auto  </c:v>
                </c:pt>
                <c:pt idx="2">
                  <c:v>Sectorul locativ de stat </c:v>
                </c:pt>
                <c:pt idx="3">
                  <c:v>Obiective ale agriculturii</c:v>
                </c:pt>
                <c:pt idx="4">
                  <c:v>Terenuri de păstrare sub aer liber a materialelor</c:v>
                </c:pt>
                <c:pt idx="5">
                  <c:v>Stoguri și șorpoane cu nutreț</c:v>
                </c:pt>
              </c:strCache>
            </c:strRef>
          </c:cat>
          <c:val>
            <c:numRef>
              <c:f>Obiectivele!$H$4:$H$9</c:f>
              <c:numCache>
                <c:formatCode>General</c:formatCode>
                <c:ptCount val="6"/>
                <c:pt idx="0">
                  <c:v>21</c:v>
                </c:pt>
                <c:pt idx="1">
                  <c:v>1</c:v>
                </c:pt>
                <c:pt idx="2">
                  <c:v>8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8423752"/>
        <c:axId val="318426104"/>
      </c:barChart>
      <c:catAx>
        <c:axId val="31842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426104"/>
        <c:crosses val="autoZero"/>
        <c:auto val="1"/>
        <c:lblAlgn val="ctr"/>
        <c:lblOffset val="100"/>
        <c:noMultiLvlLbl val="0"/>
      </c:catAx>
      <c:valAx>
        <c:axId val="318426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8423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'Nr. de incendii'!$M$23</c:f>
              <c:strCache>
                <c:ptCount val="1"/>
                <c:pt idx="0">
                  <c:v>Terenuri de păstrare sub aer liber a materialelor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'Nr. de incendii'!$N$21:$Y$22</c:f>
              <c:multiLvlStrCache>
                <c:ptCount val="12"/>
                <c:lvl>
                  <c:pt idx="0">
                    <c:v>00:00</c:v>
                  </c:pt>
                  <c:pt idx="1">
                    <c:v>02:00</c:v>
                  </c:pt>
                  <c:pt idx="2">
                    <c:v>04:00</c:v>
                  </c:pt>
                  <c:pt idx="3">
                    <c:v>06:00</c:v>
                  </c:pt>
                  <c:pt idx="4">
                    <c:v>08:00</c:v>
                  </c:pt>
                  <c:pt idx="5">
                    <c:v>10:00</c:v>
                  </c:pt>
                  <c:pt idx="6">
                    <c:v>12:00</c:v>
                  </c:pt>
                  <c:pt idx="7">
                    <c:v>14:00</c:v>
                  </c:pt>
                  <c:pt idx="8">
                    <c:v>16:00</c:v>
                  </c:pt>
                  <c:pt idx="9">
                    <c:v>18:00</c:v>
                  </c:pt>
                  <c:pt idx="10">
                    <c:v>20:00</c:v>
                  </c:pt>
                  <c:pt idx="11">
                    <c:v>22:00</c:v>
                  </c:pt>
                </c:lvl>
                <c:lvl>
                  <c:pt idx="0">
                    <c:v>02:00</c:v>
                  </c:pt>
                  <c:pt idx="1">
                    <c:v>04:00</c:v>
                  </c:pt>
                  <c:pt idx="2">
                    <c:v>06:00</c:v>
                  </c:pt>
                  <c:pt idx="3">
                    <c:v>08:00</c:v>
                  </c:pt>
                  <c:pt idx="4">
                    <c:v>10:00</c:v>
                  </c:pt>
                  <c:pt idx="5">
                    <c:v>12:00</c:v>
                  </c:pt>
                  <c:pt idx="6">
                    <c:v>14:00</c:v>
                  </c:pt>
                  <c:pt idx="7">
                    <c:v>16:00</c:v>
                  </c:pt>
                  <c:pt idx="8">
                    <c:v>18:00</c:v>
                  </c:pt>
                  <c:pt idx="9">
                    <c:v>20:00</c:v>
                  </c:pt>
                  <c:pt idx="10">
                    <c:v>22:00</c:v>
                  </c:pt>
                  <c:pt idx="11">
                    <c:v>00:00</c:v>
                  </c:pt>
                </c:lvl>
              </c:multiLvlStrCache>
            </c:multiLvlStrRef>
          </c:cat>
          <c:val>
            <c:numRef>
              <c:f>'Nr. de incendii'!$N$23:$Y$23</c:f>
              <c:numCache>
                <c:formatCode>General</c:formatCode>
                <c:ptCount val="12"/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'Nr. de incendii'!$M$24</c:f>
              <c:strCache>
                <c:ptCount val="1"/>
                <c:pt idx="0">
                  <c:v>Sectorul locativ particular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5"/>
                </a:solidFill>
                <a:prstDash val="solid"/>
              </a:ln>
              <a:effectLst/>
            </c:spPr>
            <c:trendlineType val="poly"/>
            <c:order val="6"/>
            <c:dispRSqr val="0"/>
            <c:dispEq val="0"/>
          </c:trendline>
          <c:cat>
            <c:multiLvlStrRef>
              <c:f>'Nr. de incendii'!$N$21:$Y$22</c:f>
              <c:multiLvlStrCache>
                <c:ptCount val="12"/>
                <c:lvl>
                  <c:pt idx="0">
                    <c:v>00:00</c:v>
                  </c:pt>
                  <c:pt idx="1">
                    <c:v>02:00</c:v>
                  </c:pt>
                  <c:pt idx="2">
                    <c:v>04:00</c:v>
                  </c:pt>
                  <c:pt idx="3">
                    <c:v>06:00</c:v>
                  </c:pt>
                  <c:pt idx="4">
                    <c:v>08:00</c:v>
                  </c:pt>
                  <c:pt idx="5">
                    <c:v>10:00</c:v>
                  </c:pt>
                  <c:pt idx="6">
                    <c:v>12:00</c:v>
                  </c:pt>
                  <c:pt idx="7">
                    <c:v>14:00</c:v>
                  </c:pt>
                  <c:pt idx="8">
                    <c:v>16:00</c:v>
                  </c:pt>
                  <c:pt idx="9">
                    <c:v>18:00</c:v>
                  </c:pt>
                  <c:pt idx="10">
                    <c:v>20:00</c:v>
                  </c:pt>
                  <c:pt idx="11">
                    <c:v>22:00</c:v>
                  </c:pt>
                </c:lvl>
                <c:lvl>
                  <c:pt idx="0">
                    <c:v>02:00</c:v>
                  </c:pt>
                  <c:pt idx="1">
                    <c:v>04:00</c:v>
                  </c:pt>
                  <c:pt idx="2">
                    <c:v>06:00</c:v>
                  </c:pt>
                  <c:pt idx="3">
                    <c:v>08:00</c:v>
                  </c:pt>
                  <c:pt idx="4">
                    <c:v>10:00</c:v>
                  </c:pt>
                  <c:pt idx="5">
                    <c:v>12:00</c:v>
                  </c:pt>
                  <c:pt idx="6">
                    <c:v>14:00</c:v>
                  </c:pt>
                  <c:pt idx="7">
                    <c:v>16:00</c:v>
                  </c:pt>
                  <c:pt idx="8">
                    <c:v>18:00</c:v>
                  </c:pt>
                  <c:pt idx="9">
                    <c:v>20:00</c:v>
                  </c:pt>
                  <c:pt idx="10">
                    <c:v>22:00</c:v>
                  </c:pt>
                  <c:pt idx="11">
                    <c:v>00:00</c:v>
                  </c:pt>
                </c:lvl>
              </c:multiLvlStrCache>
            </c:multiLvlStrRef>
          </c:cat>
          <c:val>
            <c:numRef>
              <c:f>'Nr. de incendii'!$N$24:$Y$24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4">
                  <c:v>3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4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2"/>
          <c:order val="2"/>
          <c:tx>
            <c:strRef>
              <c:f>'Nr. de incendii'!$M$25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'Nr. de incendii'!$N$21:$Y$22</c:f>
              <c:multiLvlStrCache>
                <c:ptCount val="12"/>
                <c:lvl>
                  <c:pt idx="0">
                    <c:v>00:00</c:v>
                  </c:pt>
                  <c:pt idx="1">
                    <c:v>02:00</c:v>
                  </c:pt>
                  <c:pt idx="2">
                    <c:v>04:00</c:v>
                  </c:pt>
                  <c:pt idx="3">
                    <c:v>06:00</c:v>
                  </c:pt>
                  <c:pt idx="4">
                    <c:v>08:00</c:v>
                  </c:pt>
                  <c:pt idx="5">
                    <c:v>10:00</c:v>
                  </c:pt>
                  <c:pt idx="6">
                    <c:v>12:00</c:v>
                  </c:pt>
                  <c:pt idx="7">
                    <c:v>14:00</c:v>
                  </c:pt>
                  <c:pt idx="8">
                    <c:v>16:00</c:v>
                  </c:pt>
                  <c:pt idx="9">
                    <c:v>18:00</c:v>
                  </c:pt>
                  <c:pt idx="10">
                    <c:v>20:00</c:v>
                  </c:pt>
                  <c:pt idx="11">
                    <c:v>22:00</c:v>
                  </c:pt>
                </c:lvl>
                <c:lvl>
                  <c:pt idx="0">
                    <c:v>02:00</c:v>
                  </c:pt>
                  <c:pt idx="1">
                    <c:v>04:00</c:v>
                  </c:pt>
                  <c:pt idx="2">
                    <c:v>06:00</c:v>
                  </c:pt>
                  <c:pt idx="3">
                    <c:v>08:00</c:v>
                  </c:pt>
                  <c:pt idx="4">
                    <c:v>10:00</c:v>
                  </c:pt>
                  <c:pt idx="5">
                    <c:v>12:00</c:v>
                  </c:pt>
                  <c:pt idx="6">
                    <c:v>14:00</c:v>
                  </c:pt>
                  <c:pt idx="7">
                    <c:v>16:00</c:v>
                  </c:pt>
                  <c:pt idx="8">
                    <c:v>18:00</c:v>
                  </c:pt>
                  <c:pt idx="9">
                    <c:v>20:00</c:v>
                  </c:pt>
                  <c:pt idx="10">
                    <c:v>22:00</c:v>
                  </c:pt>
                  <c:pt idx="11">
                    <c:v>00:00</c:v>
                  </c:pt>
                </c:lvl>
              </c:multiLvlStrCache>
            </c:multiLvlStrRef>
          </c:cat>
          <c:val>
            <c:numRef>
              <c:f>'Nr. de incendii'!$N$25:$Y$25</c:f>
              <c:numCache>
                <c:formatCode>General</c:formatCode>
                <c:ptCount val="12"/>
              </c:numCache>
            </c:numRef>
          </c:val>
        </c:ser>
        <c:ser>
          <c:idx val="3"/>
          <c:order val="3"/>
          <c:tx>
            <c:strRef>
              <c:f>'Nr. de incendii'!$M$26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'Nr. de incendii'!$N$21:$Y$22</c:f>
              <c:multiLvlStrCache>
                <c:ptCount val="12"/>
                <c:lvl>
                  <c:pt idx="0">
                    <c:v>00:00</c:v>
                  </c:pt>
                  <c:pt idx="1">
                    <c:v>02:00</c:v>
                  </c:pt>
                  <c:pt idx="2">
                    <c:v>04:00</c:v>
                  </c:pt>
                  <c:pt idx="3">
                    <c:v>06:00</c:v>
                  </c:pt>
                  <c:pt idx="4">
                    <c:v>08:00</c:v>
                  </c:pt>
                  <c:pt idx="5">
                    <c:v>10:00</c:v>
                  </c:pt>
                  <c:pt idx="6">
                    <c:v>12:00</c:v>
                  </c:pt>
                  <c:pt idx="7">
                    <c:v>14:00</c:v>
                  </c:pt>
                  <c:pt idx="8">
                    <c:v>16:00</c:v>
                  </c:pt>
                  <c:pt idx="9">
                    <c:v>18:00</c:v>
                  </c:pt>
                  <c:pt idx="10">
                    <c:v>20:00</c:v>
                  </c:pt>
                  <c:pt idx="11">
                    <c:v>22:00</c:v>
                  </c:pt>
                </c:lvl>
                <c:lvl>
                  <c:pt idx="0">
                    <c:v>02:00</c:v>
                  </c:pt>
                  <c:pt idx="1">
                    <c:v>04:00</c:v>
                  </c:pt>
                  <c:pt idx="2">
                    <c:v>06:00</c:v>
                  </c:pt>
                  <c:pt idx="3">
                    <c:v>08:00</c:v>
                  </c:pt>
                  <c:pt idx="4">
                    <c:v>10:00</c:v>
                  </c:pt>
                  <c:pt idx="5">
                    <c:v>12:00</c:v>
                  </c:pt>
                  <c:pt idx="6">
                    <c:v>14:00</c:v>
                  </c:pt>
                  <c:pt idx="7">
                    <c:v>16:00</c:v>
                  </c:pt>
                  <c:pt idx="8">
                    <c:v>18:00</c:v>
                  </c:pt>
                  <c:pt idx="9">
                    <c:v>20:00</c:v>
                  </c:pt>
                  <c:pt idx="10">
                    <c:v>22:00</c:v>
                  </c:pt>
                  <c:pt idx="11">
                    <c:v>00:00</c:v>
                  </c:pt>
                </c:lvl>
              </c:multiLvlStrCache>
            </c:multiLvlStrRef>
          </c:cat>
          <c:val>
            <c:numRef>
              <c:f>'Nr. de incendii'!$N$26:$Y$26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8425320"/>
        <c:axId val="318426496"/>
      </c:barChart>
      <c:catAx>
        <c:axId val="31842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426496"/>
        <c:crosses val="autoZero"/>
        <c:auto val="1"/>
        <c:lblAlgn val="ctr"/>
        <c:lblOffset val="100"/>
        <c:noMultiLvlLbl val="0"/>
      </c:catAx>
      <c:valAx>
        <c:axId val="318426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842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8751081049594653"/>
          <c:y val="2.7777777777777776E-2"/>
          <c:w val="0.71018886226178246"/>
          <c:h val="7.3450714494021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'Nr. de incendii'!$E$41:$E$60</c:f>
              <c:strCache>
                <c:ptCount val="20"/>
                <c:pt idx="0">
                  <c:v>s.Vadul Leca</c:v>
                </c:pt>
                <c:pt idx="1">
                  <c:v>s.Căzănești </c:v>
                </c:pt>
                <c:pt idx="2">
                  <c:v>s.Târșiței </c:v>
                </c:pt>
                <c:pt idx="3">
                  <c:v>s.Ghiliceni </c:v>
                </c:pt>
                <c:pt idx="4">
                  <c:v>s.Suhuluceni </c:v>
                </c:pt>
                <c:pt idx="5">
                  <c:v>s.Scorțeni </c:v>
                </c:pt>
                <c:pt idx="6">
                  <c:v>s.Ratuș </c:v>
                </c:pt>
                <c:pt idx="7">
                  <c:v>s.Zăicani </c:v>
                </c:pt>
                <c:pt idx="8">
                  <c:v>s.Bogzești </c:v>
                </c:pt>
                <c:pt idx="9">
                  <c:v>s.Băneștii Noi </c:v>
                </c:pt>
                <c:pt idx="10">
                  <c:v>s.Leușeni</c:v>
                </c:pt>
                <c:pt idx="11">
                  <c:v>s. Negureni </c:v>
                </c:pt>
                <c:pt idx="12">
                  <c:v>s.Hîrtop</c:v>
                </c:pt>
                <c:pt idx="13">
                  <c:v>or.Telenești </c:v>
                </c:pt>
                <c:pt idx="14">
                  <c:v>s.Mîndrești</c:v>
                </c:pt>
                <c:pt idx="15">
                  <c:v>s.Codru</c:v>
                </c:pt>
                <c:pt idx="16">
                  <c:v>s.Câșla</c:v>
                </c:pt>
                <c:pt idx="17">
                  <c:v>s.Budăi </c:v>
                </c:pt>
                <c:pt idx="18">
                  <c:v>s.Verejeni </c:v>
                </c:pt>
                <c:pt idx="19">
                  <c:v>s.Sărătenii Vechi </c:v>
                </c:pt>
              </c:strCache>
            </c:strRef>
          </c:cat>
          <c:val>
            <c:numRef>
              <c:f>'Nr. de incendii'!$F$41:$F$60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8427280"/>
        <c:axId val="318427672"/>
      </c:barChart>
      <c:catAx>
        <c:axId val="318427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427672"/>
        <c:crosses val="autoZero"/>
        <c:auto val="1"/>
        <c:lblAlgn val="ctr"/>
        <c:lblOffset val="100"/>
        <c:noMultiLvlLbl val="0"/>
      </c:catAx>
      <c:valAx>
        <c:axId val="318427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42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o-MD"/>
              <a:t>Persoane salvate de la incendii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'Persoane &amp;bunuri salvate'!$A$1:$B$1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'Persoane &amp;bunuri salvate'!$A$2:$B$2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8428456"/>
        <c:axId val="318429240"/>
      </c:barChart>
      <c:catAx>
        <c:axId val="318428456"/>
        <c:scaling>
          <c:orientation val="minMax"/>
        </c:scaling>
        <c:delete val="1"/>
        <c:axPos val="b"/>
        <c:majorTickMark val="none"/>
        <c:minorTickMark val="none"/>
        <c:tickLblPos val="nextTo"/>
        <c:crossAx val="318429240"/>
        <c:crosses val="autoZero"/>
        <c:auto val="1"/>
        <c:lblAlgn val="ctr"/>
        <c:lblOffset val="100"/>
        <c:noMultiLvlLbl val="0"/>
      </c:catAx>
      <c:valAx>
        <c:axId val="318429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8428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Bunur</a:t>
            </a:r>
            <a:r>
              <a:rPr lang="ro-MD"/>
              <a:t>i materiale salvate</a:t>
            </a:r>
            <a:endParaRPr lang="en-US"/>
          </a:p>
        </c:rich>
      </c:tx>
      <c:layout>
        <c:manualLayout>
          <c:xMode val="edge"/>
          <c:yMode val="edge"/>
          <c:x val="0.34452077865266839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'Persoane &amp;bunuri salvate'!$L$2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7 685 000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8 650 000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'Persoane &amp;bunuri salvate'!$M$1:$N$1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'Persoane &amp;bunuri salvate'!$M$2:$N$2</c:f>
              <c:numCache>
                <c:formatCode>General</c:formatCode>
                <c:ptCount val="2"/>
                <c:pt idx="0">
                  <c:v>7685000</c:v>
                </c:pt>
                <c:pt idx="1">
                  <c:v>8650000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8836808"/>
        <c:axId val="318841512"/>
      </c:barChart>
      <c:catAx>
        <c:axId val="31883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841512"/>
        <c:crosses val="autoZero"/>
        <c:auto val="1"/>
        <c:lblAlgn val="ctr"/>
        <c:lblOffset val="100"/>
        <c:noMultiLvlLbl val="0"/>
      </c:catAx>
      <c:valAx>
        <c:axId val="318841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8836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Anul</c:v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val>
            <c:numRef>
              <c:f>'Prejudiciul material'!$C$41:$L$41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val>
        </c:ser>
        <c:ser>
          <c:idx val="1"/>
          <c:order val="1"/>
          <c:tx>
            <c:v>Nr. de incendii</c:v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val>
            <c:numRef>
              <c:f>'Prejudiciul material'!$C$42:$L$42</c:f>
              <c:numCache>
                <c:formatCode>General</c:formatCode>
                <c:ptCount val="10"/>
                <c:pt idx="0">
                  <c:v>46</c:v>
                </c:pt>
                <c:pt idx="1">
                  <c:v>34</c:v>
                </c:pt>
                <c:pt idx="2">
                  <c:v>37</c:v>
                </c:pt>
                <c:pt idx="3">
                  <c:v>26</c:v>
                </c:pt>
                <c:pt idx="4">
                  <c:v>32</c:v>
                </c:pt>
                <c:pt idx="5">
                  <c:v>42</c:v>
                </c:pt>
                <c:pt idx="6">
                  <c:v>29</c:v>
                </c:pt>
                <c:pt idx="7">
                  <c:v>35</c:v>
                </c:pt>
                <c:pt idx="8">
                  <c:v>32</c:v>
                </c:pt>
                <c:pt idx="9">
                  <c:v>23</c:v>
                </c:pt>
              </c:numCache>
            </c:numRef>
          </c:val>
        </c:ser>
        <c:ser>
          <c:idx val="2"/>
          <c:order val="2"/>
          <c:tx>
            <c:v>pers. salvate</c:v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val>
            <c:numRef>
              <c:f>'Prejudiciul material'!$C$43:$L$43</c:f>
              <c:numCache>
                <c:formatCode>General</c:formatCode>
                <c:ptCount val="10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3"/>
          <c:order val="3"/>
          <c:tx>
            <c:v>bunuri salvate</c:v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olid"/>
              </a:ln>
              <a:effectLst/>
            </c:spPr>
            <c:trendlineType val="poly"/>
            <c:order val="6"/>
            <c:dispRSqr val="0"/>
            <c:dispEq val="0"/>
          </c:trendline>
          <c:val>
            <c:numRef>
              <c:f>'Prejudiciul material'!$C$44:$L$44</c:f>
              <c:numCache>
                <c:formatCode>General</c:formatCode>
                <c:ptCount val="10"/>
                <c:pt idx="0">
                  <c:v>4636000</c:v>
                </c:pt>
                <c:pt idx="1">
                  <c:v>900000</c:v>
                </c:pt>
                <c:pt idx="2">
                  <c:v>3715000</c:v>
                </c:pt>
                <c:pt idx="3">
                  <c:v>2020000</c:v>
                </c:pt>
                <c:pt idx="4">
                  <c:v>3441000</c:v>
                </c:pt>
                <c:pt idx="5">
                  <c:v>7710000</c:v>
                </c:pt>
                <c:pt idx="6">
                  <c:v>5030000</c:v>
                </c:pt>
                <c:pt idx="7">
                  <c:v>7303000</c:v>
                </c:pt>
                <c:pt idx="8">
                  <c:v>7685000</c:v>
                </c:pt>
                <c:pt idx="9">
                  <c:v>8650000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834848"/>
        <c:axId val="318834456"/>
      </c:barChart>
      <c:catAx>
        <c:axId val="3188348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834456"/>
        <c:crosses val="autoZero"/>
        <c:auto val="1"/>
        <c:lblAlgn val="ctr"/>
        <c:lblOffset val="100"/>
        <c:noMultiLvlLbl val="0"/>
      </c:catAx>
      <c:valAx>
        <c:axId val="318834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88348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vi-VN"/>
              <a:t> Distribuția lunară a misiunilor de intervenție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9428320318153395E-2"/>
          <c:y val="0.19991317923519275"/>
          <c:w val="0.88318633379018752"/>
          <c:h val="0.284893157988759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distribuția lunară a misiunilor.</c:v>
                </c:pt>
              </c:strCache>
            </c:strRef>
          </c:tx>
          <c:marker>
            <c:symbol val="none"/>
          </c:marker>
          <c:dLbls>
            <c:spPr>
              <a:noFill/>
              <a:ln w="2535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ianuarie</c:v>
                </c:pt>
                <c:pt idx="1">
                  <c:v>februarie</c:v>
                </c:pt>
                <c:pt idx="2">
                  <c:v>martie</c:v>
                </c:pt>
                <c:pt idx="3">
                  <c:v>aprilie</c:v>
                </c:pt>
                <c:pt idx="4">
                  <c:v>mai </c:v>
                </c:pt>
                <c:pt idx="5">
                  <c:v>iunie</c:v>
                </c:pt>
                <c:pt idx="6">
                  <c:v>iulie</c:v>
                </c:pt>
                <c:pt idx="7">
                  <c:v>august</c:v>
                </c:pt>
                <c:pt idx="8">
                  <c:v>septembrie</c:v>
                </c:pt>
                <c:pt idx="9">
                  <c:v>octombrie</c:v>
                </c:pt>
                <c:pt idx="10">
                  <c:v>noiembrie</c:v>
                </c:pt>
                <c:pt idx="11">
                  <c:v>decembrie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30</c:v>
                </c:pt>
                <c:pt idx="1">
                  <c:v>23</c:v>
                </c:pt>
                <c:pt idx="2">
                  <c:v>48</c:v>
                </c:pt>
                <c:pt idx="3">
                  <c:v>48</c:v>
                </c:pt>
                <c:pt idx="4">
                  <c:v>41</c:v>
                </c:pt>
                <c:pt idx="5">
                  <c:v>39</c:v>
                </c:pt>
                <c:pt idx="6">
                  <c:v>45</c:v>
                </c:pt>
                <c:pt idx="7">
                  <c:v>65</c:v>
                </c:pt>
                <c:pt idx="8">
                  <c:v>38</c:v>
                </c:pt>
                <c:pt idx="9">
                  <c:v>19</c:v>
                </c:pt>
                <c:pt idx="10">
                  <c:v>29</c:v>
                </c:pt>
                <c:pt idx="11">
                  <c:v>11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810888"/>
        <c:axId val="330811280"/>
      </c:lineChart>
      <c:catAx>
        <c:axId val="330810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30811280"/>
        <c:crosses val="autoZero"/>
        <c:auto val="1"/>
        <c:lblAlgn val="ctr"/>
        <c:lblOffset val="100"/>
        <c:noMultiLvlLbl val="0"/>
      </c:catAx>
      <c:valAx>
        <c:axId val="330811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30810888"/>
        <c:crosses val="autoZero"/>
        <c:crossBetween val="between"/>
      </c:valAx>
      <c:spPr>
        <a:gradFill>
          <a:gsLst>
            <a:gs pos="26000">
              <a:srgbClr val="9BBB59">
                <a:lumMod val="60000"/>
                <a:lumOff val="4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zero"/>
    <c:showDLblsOverMax val="0"/>
  </c:chart>
  <c:spPr>
    <a:gradFill>
      <a:gsLst>
        <a:gs pos="26000">
          <a:srgbClr val="9BBB59">
            <a:lumMod val="60000"/>
            <a:lumOff val="4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Anul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'Prejudiciul material'!$O$18:$X$18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val>
        </c:ser>
        <c:ser>
          <c:idx val="1"/>
          <c:order val="1"/>
          <c:tx>
            <c:v>Nr. de incendii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'Prejudiciul material'!$O$19:$X$19</c:f>
              <c:numCache>
                <c:formatCode>General</c:formatCode>
                <c:ptCount val="10"/>
                <c:pt idx="0">
                  <c:v>46</c:v>
                </c:pt>
                <c:pt idx="1">
                  <c:v>34</c:v>
                </c:pt>
                <c:pt idx="2">
                  <c:v>37</c:v>
                </c:pt>
                <c:pt idx="3">
                  <c:v>26</c:v>
                </c:pt>
                <c:pt idx="4">
                  <c:v>32</c:v>
                </c:pt>
                <c:pt idx="5">
                  <c:v>42</c:v>
                </c:pt>
                <c:pt idx="6">
                  <c:v>29</c:v>
                </c:pt>
                <c:pt idx="7">
                  <c:v>35</c:v>
                </c:pt>
                <c:pt idx="8">
                  <c:v>32</c:v>
                </c:pt>
                <c:pt idx="9">
                  <c:v>23</c:v>
                </c:pt>
              </c:numCache>
            </c:numRef>
          </c:val>
        </c:ser>
        <c:ser>
          <c:idx val="2"/>
          <c:order val="2"/>
          <c:tx>
            <c:v>Nr. pers. decedate</c:v>
          </c:tx>
          <c:spPr>
            <a:solidFill>
              <a:schemeClr val="accent3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3"/>
              </a:solidFill>
              <a:ln cmpd="sng">
                <a:solidFill>
                  <a:srgbClr val="FF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'Prejudiciul material'!$O$20:$X$20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0</c:v>
                </c:pt>
                <c:pt idx="8">
                  <c:v>5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9"/>
        <c:overlap val="100"/>
        <c:axId val="318837592"/>
        <c:axId val="318835240"/>
      </c:barChart>
      <c:catAx>
        <c:axId val="318837592"/>
        <c:scaling>
          <c:orientation val="minMax"/>
        </c:scaling>
        <c:delete val="1"/>
        <c:axPos val="b"/>
        <c:majorTickMark val="none"/>
        <c:minorTickMark val="none"/>
        <c:tickLblPos val="nextTo"/>
        <c:crossAx val="318835240"/>
        <c:crosses val="autoZero"/>
        <c:auto val="1"/>
        <c:lblAlgn val="ctr"/>
        <c:lblOffset val="100"/>
        <c:noMultiLvlLbl val="0"/>
      </c:catAx>
      <c:valAx>
        <c:axId val="318835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8837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651074421739617E-3"/>
          <c:y val="0"/>
          <c:w val="0.97605587875739097"/>
          <c:h val="0.7040384242157889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case de locuit verificate</c:v>
                </c:pt>
                <c:pt idx="1">
                  <c:v>persoane informate</c:v>
                </c:pt>
                <c:pt idx="2">
                  <c:v>tînăra generație instruită</c:v>
                </c:pt>
                <c:pt idx="3">
                  <c:v>pliante înmînate </c:v>
                </c:pt>
                <c:pt idx="4">
                  <c:v>sobe evaluate</c:v>
                </c:pt>
                <c:pt idx="5">
                  <c:v>aviziere afișate</c:v>
                </c:pt>
                <c:pt idx="6">
                  <c:v>atenționări înmînate</c:v>
                </c:pt>
                <c:pt idx="7">
                  <c:v>publicate articole pe rețele de socializare</c:v>
                </c:pt>
              </c:strCache>
            </c:strRef>
          </c:cat>
          <c:val>
            <c:numRef>
              <c:f>Foaie1!$B$2:$B$9</c:f>
              <c:numCache>
                <c:formatCode>General</c:formatCode>
                <c:ptCount val="8"/>
                <c:pt idx="0">
                  <c:v>1321</c:v>
                </c:pt>
                <c:pt idx="1">
                  <c:v>3418</c:v>
                </c:pt>
                <c:pt idx="2">
                  <c:v>5234</c:v>
                </c:pt>
                <c:pt idx="3">
                  <c:v>1521</c:v>
                </c:pt>
                <c:pt idx="4">
                  <c:v>425</c:v>
                </c:pt>
                <c:pt idx="5">
                  <c:v>509</c:v>
                </c:pt>
                <c:pt idx="6">
                  <c:v>1071</c:v>
                </c:pt>
                <c:pt idx="7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8836024"/>
        <c:axId val="318837200"/>
      </c:barChart>
      <c:catAx>
        <c:axId val="318836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837200"/>
        <c:crosses val="autoZero"/>
        <c:auto val="1"/>
        <c:lblAlgn val="ctr"/>
        <c:lblOffset val="100"/>
        <c:noMultiLvlLbl val="0"/>
      </c:catAx>
      <c:valAx>
        <c:axId val="318837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8836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SE.!$C$47:$C$49</c:f>
              <c:strCache>
                <c:ptCount val="3"/>
                <c:pt idx="0">
                  <c:v>Ședințe a CSE</c:v>
                </c:pt>
                <c:pt idx="1">
                  <c:v>ordinare</c:v>
                </c:pt>
                <c:pt idx="2">
                  <c:v>extraordinare</c:v>
                </c:pt>
              </c:strCache>
            </c:strRef>
          </c:cat>
          <c:val>
            <c:numRef>
              <c:f>SE.!$D$47:$D$49</c:f>
              <c:numCache>
                <c:formatCode>General</c:formatCode>
                <c:ptCount val="3"/>
                <c:pt idx="1">
                  <c:v>4</c:v>
                </c:pt>
                <c:pt idx="2">
                  <c:v>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18836416"/>
        <c:axId val="318837984"/>
      </c:barChart>
      <c:catAx>
        <c:axId val="31883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837984"/>
        <c:crosses val="autoZero"/>
        <c:auto val="1"/>
        <c:lblAlgn val="ctr"/>
        <c:lblOffset val="100"/>
        <c:noMultiLvlLbl val="0"/>
      </c:catAx>
      <c:valAx>
        <c:axId val="318837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883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0.125"/>
                  <c:y val="-3.24074074074074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886 300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SE.!$A$1:$C$1</c:f>
              <c:strCache>
                <c:ptCount val="3"/>
                <c:pt idx="0">
                  <c:v>Anul</c:v>
                </c:pt>
                <c:pt idx="1">
                  <c:v>Nr.SE</c:v>
                </c:pt>
                <c:pt idx="2">
                  <c:v>Paguba</c:v>
                </c:pt>
              </c:strCache>
            </c:strRef>
          </c:cat>
          <c:val>
            <c:numRef>
              <c:f>SE.!$A$2:$C$2</c:f>
              <c:numCache>
                <c:formatCode>General</c:formatCode>
                <c:ptCount val="3"/>
                <c:pt idx="0">
                  <c:v>2023</c:v>
                </c:pt>
                <c:pt idx="1">
                  <c:v>5</c:v>
                </c:pt>
                <c:pt idx="2">
                  <c:v>886300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150 137 900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SE.!$A$1:$C$1</c:f>
              <c:strCache>
                <c:ptCount val="3"/>
                <c:pt idx="0">
                  <c:v>Anul</c:v>
                </c:pt>
                <c:pt idx="1">
                  <c:v>Nr.SE</c:v>
                </c:pt>
                <c:pt idx="2">
                  <c:v>Paguba</c:v>
                </c:pt>
              </c:strCache>
            </c:strRef>
          </c:cat>
          <c:val>
            <c:numRef>
              <c:f>SE.!$A$3:$C$3</c:f>
              <c:numCache>
                <c:formatCode>General</c:formatCode>
                <c:ptCount val="3"/>
                <c:pt idx="0">
                  <c:v>2024</c:v>
                </c:pt>
                <c:pt idx="1">
                  <c:v>5</c:v>
                </c:pt>
                <c:pt idx="2">
                  <c:v>150137900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18838768"/>
        <c:axId val="318840336"/>
      </c:barChart>
      <c:catAx>
        <c:axId val="31883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840336"/>
        <c:crosses val="autoZero"/>
        <c:auto val="1"/>
        <c:lblAlgn val="ctr"/>
        <c:lblOffset val="100"/>
        <c:noMultiLvlLbl val="0"/>
      </c:catAx>
      <c:valAx>
        <c:axId val="3188403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883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SE.!$M$1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SE.!$J$2:$L$4</c:f>
              <c:strCache>
                <c:ptCount val="3"/>
                <c:pt idx="0">
                  <c:v>Cu caracter natural</c:v>
                </c:pt>
                <c:pt idx="1">
                  <c:v>Cu caracter tehnogen</c:v>
                </c:pt>
                <c:pt idx="2">
                  <c:v>Cu caracter biologico social</c:v>
                </c:pt>
              </c:strCache>
            </c:strRef>
          </c:cat>
          <c:val>
            <c:numRef>
              <c:f>SE.!$M$2:$M$4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SE.!$N$1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SE.!$J$2:$L$4</c:f>
              <c:strCache>
                <c:ptCount val="3"/>
                <c:pt idx="0">
                  <c:v>Cu caracter natural</c:v>
                </c:pt>
                <c:pt idx="1">
                  <c:v>Cu caracter tehnogen</c:v>
                </c:pt>
                <c:pt idx="2">
                  <c:v>Cu caracter biologico social</c:v>
                </c:pt>
              </c:strCache>
            </c:strRef>
          </c:cat>
          <c:val>
            <c:numRef>
              <c:f>SE.!$N$2:$N$4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9547224"/>
        <c:axId val="319548008"/>
      </c:barChart>
      <c:catAx>
        <c:axId val="31954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9548008"/>
        <c:crosses val="autoZero"/>
        <c:auto val="1"/>
        <c:lblAlgn val="ctr"/>
        <c:lblOffset val="100"/>
        <c:noMultiLvlLbl val="0"/>
      </c:catAx>
      <c:valAx>
        <c:axId val="319548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9547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SE.!$B$25</c:f>
              <c:strCache>
                <c:ptCount val="1"/>
                <c:pt idx="0">
                  <c:v>Anul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SE.!$C$25:$L$25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val>
        </c:ser>
        <c:ser>
          <c:idx val="1"/>
          <c:order val="1"/>
          <c:tx>
            <c:strRef>
              <c:f>SE.!$B$26</c:f>
              <c:strCache>
                <c:ptCount val="1"/>
                <c:pt idx="0">
                  <c:v>Nr.SE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SE.!$C$26:$L$26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6</c:v>
                </c:pt>
                <c:pt idx="3">
                  <c:v>5</c:v>
                </c:pt>
                <c:pt idx="4">
                  <c:v>19</c:v>
                </c:pt>
                <c:pt idx="5">
                  <c:v>13</c:v>
                </c:pt>
                <c:pt idx="6">
                  <c:v>10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</c:ser>
        <c:ser>
          <c:idx val="2"/>
          <c:order val="2"/>
          <c:tx>
            <c:strRef>
              <c:f>SE.!$B$27</c:f>
              <c:strCache>
                <c:ptCount val="1"/>
                <c:pt idx="0">
                  <c:v>Paguba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SE.!$C$27:$L$27</c:f>
              <c:numCache>
                <c:formatCode>General</c:formatCode>
                <c:ptCount val="10"/>
                <c:pt idx="0">
                  <c:v>295000</c:v>
                </c:pt>
                <c:pt idx="1">
                  <c:v>2144460</c:v>
                </c:pt>
                <c:pt idx="2">
                  <c:v>2266030</c:v>
                </c:pt>
                <c:pt idx="3">
                  <c:v>367440</c:v>
                </c:pt>
                <c:pt idx="4">
                  <c:v>6625894</c:v>
                </c:pt>
                <c:pt idx="5">
                  <c:v>76242300</c:v>
                </c:pt>
                <c:pt idx="6">
                  <c:v>4929660</c:v>
                </c:pt>
                <c:pt idx="7">
                  <c:v>76788922</c:v>
                </c:pt>
                <c:pt idx="8">
                  <c:v>886340</c:v>
                </c:pt>
                <c:pt idx="9">
                  <c:v>150137900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548792"/>
        <c:axId val="319547616"/>
      </c:barChart>
      <c:catAx>
        <c:axId val="3195487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9547616"/>
        <c:crosses val="autoZero"/>
        <c:auto val="1"/>
        <c:lblAlgn val="ctr"/>
        <c:lblOffset val="100"/>
        <c:noMultiLvlLbl val="0"/>
      </c:catAx>
      <c:valAx>
        <c:axId val="319547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9548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'Incidente Exceptionale'!$E$10</c:f>
              <c:strCache>
                <c:ptCount val="1"/>
                <c:pt idx="0">
                  <c:v>Explozii în urma scurgerii de gaze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'Incidente Exceptionale'!$F$9:$L$9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Masculin</c:v>
                </c:pt>
                <c:pt idx="5">
                  <c:v>Feminin</c:v>
                </c:pt>
                <c:pt idx="6">
                  <c:v>Minori</c:v>
                </c:pt>
              </c:strCache>
            </c:strRef>
          </c:cat>
          <c:val>
            <c:numRef>
              <c:f>'Incidente Exceptionale'!$F$10:$L$10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'Incidente Exceptionale'!$E$11</c:f>
              <c:strCache>
                <c:ptCount val="1"/>
                <c:pt idx="0">
                  <c:v>Autoincendiere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'Incidente Exceptionale'!$F$9:$L$9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Masculin</c:v>
                </c:pt>
                <c:pt idx="5">
                  <c:v>Feminin</c:v>
                </c:pt>
                <c:pt idx="6">
                  <c:v>Minori</c:v>
                </c:pt>
              </c:strCache>
            </c:strRef>
          </c:cat>
          <c:val>
            <c:numRef>
              <c:f>'Incidente Exceptionale'!$F$11:$L$11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'Incidente Exceptionale'!$E$12</c:f>
              <c:strCache>
                <c:ptCount val="1"/>
                <c:pt idx="0">
                  <c:v>Înnec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'Incidente Exceptionale'!$F$9:$L$9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Masculin</c:v>
                </c:pt>
                <c:pt idx="5">
                  <c:v>Feminin</c:v>
                </c:pt>
                <c:pt idx="6">
                  <c:v>Minori</c:v>
                </c:pt>
              </c:strCache>
            </c:strRef>
          </c:cat>
          <c:val>
            <c:numRef>
              <c:f>'Incidente Exceptionale'!$F$12:$L$12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545656"/>
        <c:axId val="319546440"/>
      </c:barChart>
      <c:catAx>
        <c:axId val="319545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9546440"/>
        <c:crosses val="autoZero"/>
        <c:auto val="1"/>
        <c:lblAlgn val="ctr"/>
        <c:lblOffset val="100"/>
        <c:noMultiLvlLbl val="0"/>
      </c:catAx>
      <c:valAx>
        <c:axId val="3195464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95456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'Incidente Exceptionale'!$F$32</c:f>
              <c:strCache>
                <c:ptCount val="1"/>
                <c:pt idx="0">
                  <c:v>Anul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'Incidente Exceptionale'!$G$32:$L$32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val>
        </c:ser>
        <c:ser>
          <c:idx val="1"/>
          <c:order val="1"/>
          <c:tx>
            <c:strRef>
              <c:f>'Incidente Exceptionale'!$F$33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'Incidente Exceptionale'!$G$33:$L$33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</c:ser>
        <c:ser>
          <c:idx val="2"/>
          <c:order val="2"/>
          <c:tx>
            <c:strRef>
              <c:f>'Incidente Exceptionale'!$F$34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'Incidente Exceptionale'!$G$34:$L$34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3"/>
          <c:order val="3"/>
          <c:tx>
            <c:strRef>
              <c:f>'Incidente Exceptionale'!$F$35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'Incidente Exceptionale'!$G$35:$L$35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4"/>
          <c:order val="4"/>
          <c:tx>
            <c:strRef>
              <c:f>'Incidente Exceptionale'!$F$36</c:f>
              <c:strCache>
                <c:ptCount val="1"/>
                <c:pt idx="0">
                  <c:v>Minori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'Incidente Exceptionale'!$G$36:$L$36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19541344"/>
        <c:axId val="319542520"/>
      </c:barChart>
      <c:catAx>
        <c:axId val="319541344"/>
        <c:scaling>
          <c:orientation val="minMax"/>
        </c:scaling>
        <c:delete val="1"/>
        <c:axPos val="b"/>
        <c:majorTickMark val="out"/>
        <c:minorTickMark val="none"/>
        <c:tickLblPos val="nextTo"/>
        <c:crossAx val="319542520"/>
        <c:crosses val="autoZero"/>
        <c:auto val="1"/>
        <c:lblAlgn val="ctr"/>
        <c:lblOffset val="100"/>
        <c:noMultiLvlLbl val="0"/>
      </c:catAx>
      <c:valAx>
        <c:axId val="319542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19541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'Incidente Exceptionale'!$G$40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'Incidente Exceptionale'!$F$41:$F$51</c:f>
              <c:strCache>
                <c:ptCount val="11"/>
                <c:pt idx="0">
                  <c:v>Total</c:v>
                </c:pt>
                <c:pt idx="1">
                  <c:v>Ianuarie</c:v>
                </c:pt>
                <c:pt idx="2">
                  <c:v>Februarie</c:v>
                </c:pt>
                <c:pt idx="3">
                  <c:v>Martie</c:v>
                </c:pt>
                <c:pt idx="4">
                  <c:v>Aprilie</c:v>
                </c:pt>
                <c:pt idx="5">
                  <c:v>Mai</c:v>
                </c:pt>
                <c:pt idx="6">
                  <c:v>Iunie</c:v>
                </c:pt>
                <c:pt idx="7">
                  <c:v>Iulie</c:v>
                </c:pt>
                <c:pt idx="8">
                  <c:v>August</c:v>
                </c:pt>
                <c:pt idx="9">
                  <c:v>Septembrie</c:v>
                </c:pt>
                <c:pt idx="10">
                  <c:v>Octombrie</c:v>
                </c:pt>
              </c:strCache>
            </c:strRef>
          </c:cat>
          <c:val>
            <c:numRef>
              <c:f>'Incidente Exceptionale'!$G$41:$G$51</c:f>
              <c:numCache>
                <c:formatCode>General</c:formatCode>
                <c:ptCount val="11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'Incidente Exceptionale'!$H$40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'Incidente Exceptionale'!$F$41:$F$51</c:f>
              <c:strCache>
                <c:ptCount val="11"/>
                <c:pt idx="0">
                  <c:v>Total</c:v>
                </c:pt>
                <c:pt idx="1">
                  <c:v>Ianuarie</c:v>
                </c:pt>
                <c:pt idx="2">
                  <c:v>Februarie</c:v>
                </c:pt>
                <c:pt idx="3">
                  <c:v>Martie</c:v>
                </c:pt>
                <c:pt idx="4">
                  <c:v>Aprilie</c:v>
                </c:pt>
                <c:pt idx="5">
                  <c:v>Mai</c:v>
                </c:pt>
                <c:pt idx="6">
                  <c:v>Iunie</c:v>
                </c:pt>
                <c:pt idx="7">
                  <c:v>Iulie</c:v>
                </c:pt>
                <c:pt idx="8">
                  <c:v>August</c:v>
                </c:pt>
                <c:pt idx="9">
                  <c:v>Septembrie</c:v>
                </c:pt>
                <c:pt idx="10">
                  <c:v>Octombrie</c:v>
                </c:pt>
              </c:strCache>
            </c:strRef>
          </c:cat>
          <c:val>
            <c:numRef>
              <c:f>'Incidente Exceptionale'!$H$41:$H$51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'Incidente Exceptionale'!$I$40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'Incidente Exceptionale'!$F$41:$F$51</c:f>
              <c:strCache>
                <c:ptCount val="11"/>
                <c:pt idx="0">
                  <c:v>Total</c:v>
                </c:pt>
                <c:pt idx="1">
                  <c:v>Ianuarie</c:v>
                </c:pt>
                <c:pt idx="2">
                  <c:v>Februarie</c:v>
                </c:pt>
                <c:pt idx="3">
                  <c:v>Martie</c:v>
                </c:pt>
                <c:pt idx="4">
                  <c:v>Aprilie</c:v>
                </c:pt>
                <c:pt idx="5">
                  <c:v>Mai</c:v>
                </c:pt>
                <c:pt idx="6">
                  <c:v>Iunie</c:v>
                </c:pt>
                <c:pt idx="7">
                  <c:v>Iulie</c:v>
                </c:pt>
                <c:pt idx="8">
                  <c:v>August</c:v>
                </c:pt>
                <c:pt idx="9">
                  <c:v>Septembrie</c:v>
                </c:pt>
                <c:pt idx="10">
                  <c:v>Octombrie</c:v>
                </c:pt>
              </c:strCache>
            </c:strRef>
          </c:cat>
          <c:val>
            <c:numRef>
              <c:f>'Incidente Exceptionale'!$I$41:$I$51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'Incidente Exceptionale'!$J$40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'Incidente Exceptionale'!$F$41:$F$51</c:f>
              <c:strCache>
                <c:ptCount val="11"/>
                <c:pt idx="0">
                  <c:v>Total</c:v>
                </c:pt>
                <c:pt idx="1">
                  <c:v>Ianuarie</c:v>
                </c:pt>
                <c:pt idx="2">
                  <c:v>Februarie</c:v>
                </c:pt>
                <c:pt idx="3">
                  <c:v>Martie</c:v>
                </c:pt>
                <c:pt idx="4">
                  <c:v>Aprilie</c:v>
                </c:pt>
                <c:pt idx="5">
                  <c:v>Mai</c:v>
                </c:pt>
                <c:pt idx="6">
                  <c:v>Iunie</c:v>
                </c:pt>
                <c:pt idx="7">
                  <c:v>Iulie</c:v>
                </c:pt>
                <c:pt idx="8">
                  <c:v>August</c:v>
                </c:pt>
                <c:pt idx="9">
                  <c:v>Septembrie</c:v>
                </c:pt>
                <c:pt idx="10">
                  <c:v>Octombrie</c:v>
                </c:pt>
              </c:strCache>
            </c:strRef>
          </c:cat>
          <c:val>
            <c:numRef>
              <c:f>'Incidente Exceptionale'!$J$41:$J$51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4"/>
          <c:order val="4"/>
          <c:tx>
            <c:strRef>
              <c:f>'Incidente Exceptionale'!$K$40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'Incidente Exceptionale'!$F$41:$F$51</c:f>
              <c:strCache>
                <c:ptCount val="11"/>
                <c:pt idx="0">
                  <c:v>Total</c:v>
                </c:pt>
                <c:pt idx="1">
                  <c:v>Ianuarie</c:v>
                </c:pt>
                <c:pt idx="2">
                  <c:v>Februarie</c:v>
                </c:pt>
                <c:pt idx="3">
                  <c:v>Martie</c:v>
                </c:pt>
                <c:pt idx="4">
                  <c:v>Aprilie</c:v>
                </c:pt>
                <c:pt idx="5">
                  <c:v>Mai</c:v>
                </c:pt>
                <c:pt idx="6">
                  <c:v>Iunie</c:v>
                </c:pt>
                <c:pt idx="7">
                  <c:v>Iulie</c:v>
                </c:pt>
                <c:pt idx="8">
                  <c:v>August</c:v>
                </c:pt>
                <c:pt idx="9">
                  <c:v>Septembrie</c:v>
                </c:pt>
                <c:pt idx="10">
                  <c:v>Octombrie</c:v>
                </c:pt>
              </c:strCache>
            </c:strRef>
          </c:cat>
          <c:val>
            <c:numRef>
              <c:f>'Incidente Exceptionale'!$K$41:$K$51</c:f>
              <c:numCache>
                <c:formatCode>General</c:formatCode>
                <c:ptCount val="11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5"/>
          <c:order val="5"/>
          <c:tx>
            <c:strRef>
              <c:f>'Incidente Exceptionale'!$L$40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0"/>
          </c:trendline>
          <c:cat>
            <c:strRef>
              <c:f>'Incidente Exceptionale'!$F$41:$F$51</c:f>
              <c:strCache>
                <c:ptCount val="11"/>
                <c:pt idx="0">
                  <c:v>Total</c:v>
                </c:pt>
                <c:pt idx="1">
                  <c:v>Ianuarie</c:v>
                </c:pt>
                <c:pt idx="2">
                  <c:v>Februarie</c:v>
                </c:pt>
                <c:pt idx="3">
                  <c:v>Martie</c:v>
                </c:pt>
                <c:pt idx="4">
                  <c:v>Aprilie</c:v>
                </c:pt>
                <c:pt idx="5">
                  <c:v>Mai</c:v>
                </c:pt>
                <c:pt idx="6">
                  <c:v>Iunie</c:v>
                </c:pt>
                <c:pt idx="7">
                  <c:v>Iulie</c:v>
                </c:pt>
                <c:pt idx="8">
                  <c:v>August</c:v>
                </c:pt>
                <c:pt idx="9">
                  <c:v>Septembrie</c:v>
                </c:pt>
                <c:pt idx="10">
                  <c:v>Octombrie</c:v>
                </c:pt>
              </c:strCache>
            </c:strRef>
          </c:cat>
          <c:val>
            <c:numRef>
              <c:f>'Incidente Exceptionale'!$L$41:$L$51</c:f>
              <c:numCache>
                <c:formatCode>General</c:formatCode>
                <c:ptCount val="11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9543696"/>
        <c:axId val="319544088"/>
      </c:barChart>
      <c:catAx>
        <c:axId val="31954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9544088"/>
        <c:crosses val="autoZero"/>
        <c:auto val="1"/>
        <c:lblAlgn val="ctr"/>
        <c:lblOffset val="100"/>
        <c:noMultiLvlLbl val="0"/>
      </c:catAx>
      <c:valAx>
        <c:axId val="319544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954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6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'Incidente Exceptionale'!$F$57</c:f>
              <c:strCache>
                <c:ptCount val="1"/>
                <c:pt idx="0">
                  <c:v>r.Răut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'Incidente Exceptionale'!$G$56:$L$56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'Incidente Exceptionale'!$G$57:$L$57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'Incidente Exceptionale'!$F$58</c:f>
              <c:strCache>
                <c:ptCount val="1"/>
                <c:pt idx="0">
                  <c:v>Bazine acvatice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'Incidente Exceptionale'!$G$56:$L$56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'Incidente Exceptionale'!$G$58:$L$58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'Incidente Exceptionale'!$F$59</c:f>
              <c:strCache>
                <c:ptCount val="1"/>
                <c:pt idx="0">
                  <c:v>Bazine artificiale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'Incidente Exceptionale'!$G$56:$L$56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'Incidente Exceptionale'!$G$59:$L$59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'Incidente Exceptionale'!$F$60</c:f>
              <c:strCache>
                <c:ptCount val="1"/>
                <c:pt idx="0">
                  <c:v>Lac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'Incidente Exceptionale'!$G$56:$L$56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'Incidente Exceptionale'!$G$60:$L$60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4"/>
          <c:order val="4"/>
          <c:tx>
            <c:strRef>
              <c:f>'Incidente Exceptionale'!$F$61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'Incidente Exceptionale'!$G$56:$L$56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'Incidente Exceptionale'!$G$61:$L$61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319545264"/>
        <c:axId val="319546048"/>
      </c:barChart>
      <c:catAx>
        <c:axId val="31954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9546048"/>
        <c:crosses val="autoZero"/>
        <c:auto val="1"/>
        <c:lblAlgn val="ctr"/>
        <c:lblOffset val="100"/>
        <c:noMultiLvlLbl val="0"/>
      </c:catAx>
      <c:valAx>
        <c:axId val="319546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319545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 w="2535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Intervenții la lichidarea focarelor de ardere</c:v>
                </c:pt>
                <c:pt idx="1">
                  <c:v>Intervenții căutare-salvare</c:v>
                </c:pt>
                <c:pt idx="2">
                  <c:v>Intervenții auxiliare</c:v>
                </c:pt>
                <c:pt idx="3">
                  <c:v>Alte intervenții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357</c:v>
                </c:pt>
                <c:pt idx="1">
                  <c:v>25</c:v>
                </c:pt>
                <c:pt idx="2">
                  <c:v>21</c:v>
                </c:pt>
                <c:pt idx="3">
                  <c:v>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 w="2535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Intervenții la lichidarea focarelor de ardere</c:v>
                </c:pt>
                <c:pt idx="1">
                  <c:v>Intervenții căutare-salvare</c:v>
                </c:pt>
                <c:pt idx="2">
                  <c:v>Intervenții auxiliare</c:v>
                </c:pt>
                <c:pt idx="3">
                  <c:v>Alte intervenții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274</c:v>
                </c:pt>
                <c:pt idx="1">
                  <c:v>48</c:v>
                </c:pt>
                <c:pt idx="2">
                  <c:v>30</c:v>
                </c:pt>
                <c:pt idx="3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811672"/>
        <c:axId val="330809712"/>
      </c:barChart>
      <c:catAx>
        <c:axId val="330811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0809712"/>
        <c:crosses val="autoZero"/>
        <c:auto val="1"/>
        <c:lblAlgn val="ctr"/>
        <c:lblOffset val="100"/>
        <c:noMultiLvlLbl val="0"/>
      </c:catAx>
      <c:valAx>
        <c:axId val="330809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811672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 w="2537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Lichidarea incendiilor de vegetație, stuf, gunoi</c:v>
                </c:pt>
                <c:pt idx="1">
                  <c:v>Incendii în sectorul locativ</c:v>
                </c:pt>
                <c:pt idx="2">
                  <c:v>Intervenții căutare-salvare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0.45400000000000001</c:v>
                </c:pt>
                <c:pt idx="1">
                  <c:v>0.153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0">
          <a:noFill/>
        </a:ln>
      </c:spPr>
    </c:plotArea>
    <c:legend>
      <c:legendPos val="r"/>
      <c:layout>
        <c:manualLayout>
          <c:xMode val="edge"/>
          <c:yMode val="edge"/>
          <c:x val="0.53484661021925484"/>
          <c:y val="0.20805369127516779"/>
          <c:w val="0.45163990411013949"/>
          <c:h val="0.65100671140939703"/>
        </c:manualLayout>
      </c:layout>
      <c:overlay val="0"/>
    </c:legend>
    <c:plotVisOnly val="1"/>
    <c:dispBlanksAs val="zero"/>
    <c:showDLblsOverMax val="0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14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400"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98986940142816"/>
          <c:y val="0.1086422777609775"/>
          <c:w val="0.80952849636821433"/>
          <c:h val="0.822222222222222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o-RO"/>
                      <a:t>90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o-RO"/>
                      <a:t>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o-RO"/>
                      <a:t>92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o-RO"/>
                      <a:t>38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3"/>
                <c:pt idx="0">
                  <c:v>SPSPT Mîndrești</c:v>
                </c:pt>
                <c:pt idx="1">
                  <c:v>SPSPT Căzănești</c:v>
                </c:pt>
                <c:pt idx="2">
                  <c:v>SPSPV Bogzești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40</c:v>
                </c:pt>
                <c:pt idx="1">
                  <c:v>61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endParaRPr lang="en-US"/>
                  </a:p>
                  <a:p>
                    <a:pPr>
                      <a:defRPr/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3"/>
                <c:pt idx="0">
                  <c:v>SPSPT Mîndrești</c:v>
                </c:pt>
                <c:pt idx="1">
                  <c:v>SPSPT Căzănești</c:v>
                </c:pt>
                <c:pt idx="2">
                  <c:v>SPSPV Bogzești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40</c:v>
                </c:pt>
                <c:pt idx="1">
                  <c:v>61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0808536"/>
        <c:axId val="330812064"/>
      </c:barChart>
      <c:catAx>
        <c:axId val="3308085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30812064"/>
        <c:crosses val="autoZero"/>
        <c:auto val="1"/>
        <c:lblAlgn val="ctr"/>
        <c:lblOffset val="100"/>
        <c:noMultiLvlLbl val="0"/>
      </c:catAx>
      <c:valAx>
        <c:axId val="330812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0808536"/>
        <c:crosses val="autoZero"/>
        <c:crossBetween val="between"/>
      </c:valAx>
      <c:spPr>
        <a:gradFill>
          <a:gsLst>
            <a:gs pos="52000">
              <a:srgbClr val="F79646">
                <a:lumMod val="60000"/>
                <a:lumOff val="4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gap"/>
    <c:showDLblsOverMax val="0"/>
  </c:chart>
  <c:spPr>
    <a:gradFill>
      <a:gsLst>
        <a:gs pos="26000">
          <a:schemeClr val="accent6">
            <a:lumMod val="60000"/>
            <a:lumOff val="4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Misiuni</a:t>
            </a:r>
            <a:r>
              <a:rPr lang="ro-RO"/>
              <a:t> </a:t>
            </a:r>
            <a:r>
              <a:rPr lang="en-US"/>
              <a:t>SPSPT</a:t>
            </a:r>
          </a:p>
        </c:rich>
      </c:tx>
      <c:layout>
        <c:manualLayout>
          <c:xMode val="edge"/>
          <c:yMode val="edge"/>
          <c:x val="0.35965292841648583"/>
          <c:y val="3.985386914646298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979349774775678E-2"/>
          <c:y val="0.22618595428487118"/>
          <c:w val="0.55730092834620826"/>
          <c:h val="0.73722431508428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Misiuni SPSPT</c:v>
                </c:pt>
              </c:strCache>
            </c:strRef>
          </c:tx>
          <c:explosion val="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072283806172839E-2"/>
                  <c:y val="5.398054901058324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8664833381727505E-2"/>
                  <c:y val="0.11817404425243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6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Intervenții la incendii, incendii de vegetație, stuf, gunoi</c:v>
                </c:pt>
                <c:pt idx="1">
                  <c:v>Intervenții căutare-salvare </c:v>
                </c:pt>
                <c:pt idx="2">
                  <c:v>Alte intervenții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0.72</c:v>
                </c:pt>
                <c:pt idx="1">
                  <c:v>0.109</c:v>
                </c:pt>
                <c:pt idx="2">
                  <c:v>0.14899999999999999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5">
          <a:noFill/>
        </a:ln>
      </c:spPr>
    </c:plotArea>
    <c:legend>
      <c:legendPos val="r"/>
      <c:layout>
        <c:manualLayout>
          <c:xMode val="edge"/>
          <c:yMode val="edge"/>
          <c:x val="0.57243365881566921"/>
          <c:y val="0.13125730588890602"/>
          <c:w val="0.41842294976846334"/>
          <c:h val="0.7827530027693732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8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x-none"/>
              <a:t>Starea parcului auto al </a:t>
            </a:r>
            <a:r>
              <a:rPr lang="ro-RO"/>
              <a:t>S</a:t>
            </a:r>
            <a:r>
              <a:rPr lang="x-none"/>
              <a:t>SE </a:t>
            </a:r>
            <a:r>
              <a:rPr lang="ro-RO"/>
              <a:t>Teleneşti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  70%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9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Moștenire USSR</c:v>
                </c:pt>
                <c:pt idx="1">
                  <c:v>Donație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89">
          <a:noFill/>
        </a:ln>
      </c:spPr>
    </c:plotArea>
    <c:legend>
      <c:legendPos val="t"/>
      <c:layout/>
      <c:overlay val="0"/>
    </c:legend>
    <c:plotVisOnly val="1"/>
    <c:dispBlanksAs val="zero"/>
    <c:showDLblsOverMax val="0"/>
  </c:chart>
  <c:spPr>
    <a:gradFill>
      <a:gsLst>
        <a:gs pos="26000">
          <a:schemeClr val="accent5">
            <a:lumMod val="40000"/>
            <a:lumOff val="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2 257 000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7 685 000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'Nr. de incendii'!$E$2:$E$5</c:f>
              <c:strCache>
                <c:ptCount val="4"/>
                <c:pt idx="0">
                  <c:v>Anul</c:v>
                </c:pt>
                <c:pt idx="1">
                  <c:v>Nr. de incendii</c:v>
                </c:pt>
                <c:pt idx="2">
                  <c:v>Paguba materială</c:v>
                </c:pt>
                <c:pt idx="3">
                  <c:v>Valori materiale salvate</c:v>
                </c:pt>
              </c:strCache>
            </c:strRef>
          </c:cat>
          <c:val>
            <c:numRef>
              <c:f>'Nr. de incendii'!$F$2:$F$5</c:f>
              <c:numCache>
                <c:formatCode>General</c:formatCode>
                <c:ptCount val="4"/>
                <c:pt idx="0">
                  <c:v>2023</c:v>
                </c:pt>
                <c:pt idx="1">
                  <c:v>32</c:v>
                </c:pt>
                <c:pt idx="2">
                  <c:v>2257000</c:v>
                </c:pt>
                <c:pt idx="3">
                  <c:v>7685000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 2 706 000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8 650 000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'Nr. de incendii'!$E$2:$E$5</c:f>
              <c:strCache>
                <c:ptCount val="4"/>
                <c:pt idx="0">
                  <c:v>Anul</c:v>
                </c:pt>
                <c:pt idx="1">
                  <c:v>Nr. de incendii</c:v>
                </c:pt>
                <c:pt idx="2">
                  <c:v>Paguba materială</c:v>
                </c:pt>
                <c:pt idx="3">
                  <c:v>Valori materiale salvate</c:v>
                </c:pt>
              </c:strCache>
            </c:strRef>
          </c:cat>
          <c:val>
            <c:numRef>
              <c:f>'Nr. de incendii'!$G$2:$G$5</c:f>
              <c:numCache>
                <c:formatCode>General</c:formatCode>
                <c:ptCount val="4"/>
                <c:pt idx="0">
                  <c:v>2024</c:v>
                </c:pt>
                <c:pt idx="1">
                  <c:v>23</c:v>
                </c:pt>
                <c:pt idx="2">
                  <c:v>2706000</c:v>
                </c:pt>
                <c:pt idx="3">
                  <c:v>8650000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15563568"/>
        <c:axId val="316698712"/>
      </c:barChart>
      <c:catAx>
        <c:axId val="315563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6698712"/>
        <c:crosses val="autoZero"/>
        <c:auto val="1"/>
        <c:lblAlgn val="ctr"/>
        <c:lblOffset val="100"/>
        <c:noMultiLvlLbl val="0"/>
      </c:catAx>
      <c:valAx>
        <c:axId val="3166987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556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'Nr. de incendii'!$A$20:$J$20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'Nr. de incendii'!$A$21:$J$21</c:f>
              <c:numCache>
                <c:formatCode>General</c:formatCode>
                <c:ptCount val="10"/>
                <c:pt idx="0">
                  <c:v>46</c:v>
                </c:pt>
                <c:pt idx="1">
                  <c:v>34</c:v>
                </c:pt>
                <c:pt idx="2">
                  <c:v>37</c:v>
                </c:pt>
                <c:pt idx="3">
                  <c:v>26</c:v>
                </c:pt>
                <c:pt idx="4">
                  <c:v>32</c:v>
                </c:pt>
                <c:pt idx="5">
                  <c:v>42</c:v>
                </c:pt>
                <c:pt idx="6">
                  <c:v>29</c:v>
                </c:pt>
                <c:pt idx="7">
                  <c:v>35</c:v>
                </c:pt>
                <c:pt idx="8">
                  <c:v>32</c:v>
                </c:pt>
                <c:pt idx="9">
                  <c:v>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15696456"/>
        <c:axId val="318324232"/>
      </c:barChart>
      <c:catAx>
        <c:axId val="315696456"/>
        <c:scaling>
          <c:orientation val="minMax"/>
        </c:scaling>
        <c:delete val="1"/>
        <c:axPos val="b"/>
        <c:majorTickMark val="none"/>
        <c:minorTickMark val="none"/>
        <c:tickLblPos val="nextTo"/>
        <c:crossAx val="318324232"/>
        <c:crosses val="autoZero"/>
        <c:auto val="1"/>
        <c:lblAlgn val="ctr"/>
        <c:lblOffset val="100"/>
        <c:noMultiLvlLbl val="0"/>
      </c:catAx>
      <c:valAx>
        <c:axId val="318324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569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Clic pentru a edita stilul de subtitlu</a:t>
            </a:r>
            <a:endParaRPr lang="ru-RU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D17-AB3B-4294-B3EF-5245532949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639-A6B6-4002-9057-703CBA44D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0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u-RU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D17-AB3B-4294-B3EF-5245532949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639-A6B6-4002-9057-703CBA44D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8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u-RU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D17-AB3B-4294-B3EF-5245532949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639-A6B6-4002-9057-703CBA44D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8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u-RU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D17-AB3B-4294-B3EF-5245532949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639-A6B6-4002-9057-703CBA44D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3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D17-AB3B-4294-B3EF-5245532949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639-A6B6-4002-9057-703CBA44D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4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u-RU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u-RU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D17-AB3B-4294-B3EF-5245532949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639-A6B6-4002-9057-703CBA44D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1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u-RU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u-RU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D17-AB3B-4294-B3EF-5245532949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639-A6B6-4002-9057-703CBA44D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6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D17-AB3B-4294-B3EF-5245532949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639-A6B6-4002-9057-703CBA44D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97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D17-AB3B-4294-B3EF-5245532949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639-A6B6-4002-9057-703CBA44D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7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u-RU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D17-AB3B-4294-B3EF-5245532949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639-A6B6-4002-9057-703CBA44D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9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D17-AB3B-4294-B3EF-5245532949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639-A6B6-4002-9057-703CBA44D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5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u-RU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83D17-AB3B-4294-B3EF-5245532949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52639-A6B6-4002-9057-703CBA44D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2" y="315258"/>
            <a:ext cx="1334846" cy="160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9536" y="315257"/>
            <a:ext cx="1324709" cy="144530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63174" y="522363"/>
            <a:ext cx="70056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Ministerul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Afacerilor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 al </a:t>
            </a:r>
            <a:r>
              <a:rPr kumimoji="0" lang="en-US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Republicii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Moldova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5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Inspectoratul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General </a:t>
            </a:r>
            <a:r>
              <a:rPr kumimoji="0" lang="en-US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Situații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Urgență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5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Secţia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Situații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Excepționale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Teleneşti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744656" y="2482413"/>
            <a:ext cx="10072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80340" algn="l"/>
                <a:tab pos="990600" algn="l"/>
              </a:tabLst>
            </a:pPr>
            <a:r>
              <a:rPr lang="en-US" b="1" dirty="0">
                <a:latin typeface="Times New Roman" panose="02020603050405020304" pitchFamily="18" charset="0"/>
                <a:cs typeface="@Batang"/>
              </a:rPr>
              <a:t>ANALIZA</a:t>
            </a:r>
            <a:endParaRPr lang="ru-RU" sz="1100" dirty="0">
              <a:latin typeface="@Batang"/>
              <a:cs typeface="@Batang"/>
            </a:endParaRPr>
          </a:p>
          <a:p>
            <a:pPr algn="ctr">
              <a:spcAft>
                <a:spcPts val="0"/>
              </a:spcAft>
              <a:tabLst>
                <a:tab pos="-90170" algn="l"/>
                <a:tab pos="180340" algn="l"/>
                <a:tab pos="990600" algn="l"/>
              </a:tabLst>
            </a:pPr>
            <a:r>
              <a:rPr lang="en-US" b="1" dirty="0">
                <a:latin typeface="Times New Roman" panose="02020603050405020304" pitchFamily="18" charset="0"/>
                <a:cs typeface="@Batang"/>
              </a:rPr>
              <a:t>ACTIVITĂȚII SECȚIEI SITUAȚII EXCEPȚIONALE </a:t>
            </a:r>
            <a:r>
              <a:rPr lang="en-US" b="1" dirty="0" smtClean="0">
                <a:latin typeface="Times New Roman" panose="02020603050405020304" pitchFamily="18" charset="0"/>
                <a:cs typeface="@Batang"/>
              </a:rPr>
              <a:t>TELENEŞTI</a:t>
            </a:r>
            <a:r>
              <a:rPr lang="ro-MD" b="1" dirty="0" smtClean="0">
                <a:latin typeface="Times New Roman" panose="02020603050405020304" pitchFamily="18" charset="0"/>
                <a:cs typeface="@Batang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ea typeface="@Batang"/>
              </a:rPr>
              <a:t>ANUL </a:t>
            </a:r>
            <a:r>
              <a:rPr lang="en-US" b="1" dirty="0">
                <a:latin typeface="Times New Roman" panose="02020603050405020304" pitchFamily="18" charset="0"/>
                <a:ea typeface="@Batang"/>
              </a:rPr>
              <a:t>2024</a:t>
            </a:r>
            <a:endParaRPr lang="ru-RU" dirty="0"/>
          </a:p>
        </p:txBody>
      </p:sp>
      <p:pic>
        <p:nvPicPr>
          <p:cNvPr id="18" name="Рисунок 6" descr="D:\UNITATEA\FOTO\2021\IMG-10525843cd8537587f51f261dde07fff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445" y="3656967"/>
            <a:ext cx="3448496" cy="240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3" descr="D:\UNITATEA\FOTO\2022\Interventii\Incendiu casă Bordei - Căzănești\20220722_0644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3893" y="3656967"/>
            <a:ext cx="3204213" cy="23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7" descr="D:\FOTO\FOTO INTERVENȚII + APLICAȚII\aplicatii brutăria Budăigrup\IMG_20220822_152725_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6058" y="3656967"/>
            <a:ext cx="3298770" cy="23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40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6288218" y="159940"/>
            <a:ext cx="5025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Grafic</a:t>
            </a:r>
            <a:r>
              <a:rPr lang="en-US" sz="1600" b="1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</a:t>
            </a:r>
            <a:r>
              <a:rPr lang="en-US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o-MD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1600" b="1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Prejudiciul</a:t>
            </a:r>
            <a:r>
              <a:rPr lang="en-US" sz="1600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comparație</a:t>
            </a:r>
            <a:r>
              <a:rPr lang="en-US" sz="16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2023-2024</a:t>
            </a:r>
            <a:endParaRPr lang="ru-RU" sz="1600" dirty="0"/>
          </a:p>
        </p:txBody>
      </p:sp>
      <p:graphicFrame>
        <p:nvGraphicFramePr>
          <p:cNvPr id="5" name="Diagramă 4"/>
          <p:cNvGraphicFramePr/>
          <p:nvPr>
            <p:extLst>
              <p:ext uri="{D42A27DB-BD31-4B8C-83A1-F6EECF244321}">
                <p14:modId xmlns:p14="http://schemas.microsoft.com/office/powerpoint/2010/main" val="1056133485"/>
              </p:ext>
            </p:extLst>
          </p:nvPr>
        </p:nvGraphicFramePr>
        <p:xfrm>
          <a:off x="928048" y="776571"/>
          <a:ext cx="11013743" cy="183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reptunghi 5"/>
          <p:cNvSpPr/>
          <p:nvPr/>
        </p:nvSpPr>
        <p:spPr>
          <a:xfrm>
            <a:off x="3048000" y="317105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8320" marR="179070" algn="r">
              <a:spcBef>
                <a:spcPts val="770"/>
              </a:spcBef>
              <a:spcAft>
                <a:spcPts val="110"/>
              </a:spcAft>
            </a:pPr>
            <a:r>
              <a:rPr lang="en-US" sz="16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Grafic</a:t>
            </a:r>
            <a:r>
              <a:rPr lang="en-US" sz="1600" b="1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</a:t>
            </a:r>
            <a:r>
              <a:rPr lang="en-US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o-MD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1600" b="1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Prejudiciul</a:t>
            </a:r>
            <a:r>
              <a:rPr lang="en-US" sz="1600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 </a:t>
            </a:r>
            <a:r>
              <a:rPr lang="en-US" sz="1600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comparație</a:t>
            </a:r>
            <a:r>
              <a:rPr lang="en-US" sz="16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2015-2024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Diagramă 6"/>
          <p:cNvGraphicFramePr/>
          <p:nvPr>
            <p:extLst>
              <p:ext uri="{D42A27DB-BD31-4B8C-83A1-F6EECF244321}">
                <p14:modId xmlns:p14="http://schemas.microsoft.com/office/powerpoint/2010/main" val="315004819"/>
              </p:ext>
            </p:extLst>
          </p:nvPr>
        </p:nvGraphicFramePr>
        <p:xfrm>
          <a:off x="382137" y="3509604"/>
          <a:ext cx="11559653" cy="254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11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6761170" y="269122"/>
            <a:ext cx="52407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r">
              <a:spcAft>
                <a:spcPts val="0"/>
              </a:spcAft>
            </a:pPr>
            <a:r>
              <a:rPr lang="en-US" sz="16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Grafic</a:t>
            </a:r>
            <a:r>
              <a:rPr lang="en-US" sz="1600" b="1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nr.7</a:t>
            </a:r>
            <a:r>
              <a:rPr lang="en-US" sz="1600" b="1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Obiectivele</a:t>
            </a:r>
            <a:r>
              <a:rPr lang="en-US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afectate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600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comparație</a:t>
            </a:r>
            <a:r>
              <a:rPr lang="en-US" sz="16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2023-2024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ă 4"/>
          <p:cNvGraphicFramePr/>
          <p:nvPr>
            <p:extLst>
              <p:ext uri="{D42A27DB-BD31-4B8C-83A1-F6EECF244321}">
                <p14:modId xmlns:p14="http://schemas.microsoft.com/office/powerpoint/2010/main" val="3232044009"/>
              </p:ext>
            </p:extLst>
          </p:nvPr>
        </p:nvGraphicFramePr>
        <p:xfrm>
          <a:off x="1105468" y="614851"/>
          <a:ext cx="10317708" cy="229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reptunghi 5"/>
          <p:cNvSpPr/>
          <p:nvPr/>
        </p:nvSpPr>
        <p:spPr>
          <a:xfrm>
            <a:off x="3047999" y="3105835"/>
            <a:ext cx="87573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179070" indent="-140335" algn="r">
              <a:spcBef>
                <a:spcPts val="445"/>
              </a:spcBef>
              <a:spcAft>
                <a:spcPts val="0"/>
              </a:spcAft>
              <a:tabLst>
                <a:tab pos="591185" algn="l"/>
              </a:tabLst>
            </a:pPr>
            <a:r>
              <a:rPr lang="en-US" sz="1600" b="1" i="1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Grafic</a:t>
            </a:r>
            <a:r>
              <a:rPr lang="en-US" sz="1600" b="1" i="1" kern="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nr.8 </a:t>
            </a:r>
            <a:r>
              <a:rPr lang="en-US" sz="1600" i="1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Distribuirea</a:t>
            </a:r>
            <a:r>
              <a:rPr lang="en-US" sz="1600" i="1" kern="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numărului</a:t>
            </a:r>
            <a:r>
              <a:rPr lang="en-US" sz="1600" i="1" kern="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n-US" sz="1600" i="1" kern="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incendii</a:t>
            </a:r>
            <a:r>
              <a:rPr lang="en-US" sz="1600" i="1" kern="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en-US" sz="1600" i="1" kern="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ore </a:t>
            </a:r>
            <a:r>
              <a:rPr lang="en-US" sz="1600" i="1" kern="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perioada</a:t>
            </a:r>
            <a:r>
              <a:rPr lang="en-US" sz="1600" i="1" kern="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</a:t>
            </a:r>
            <a:endParaRPr lang="ru-RU" sz="16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Diagramă 6"/>
          <p:cNvGraphicFramePr/>
          <p:nvPr>
            <p:extLst>
              <p:ext uri="{D42A27DB-BD31-4B8C-83A1-F6EECF244321}">
                <p14:modId xmlns:p14="http://schemas.microsoft.com/office/powerpoint/2010/main" val="4125638131"/>
              </p:ext>
            </p:extLst>
          </p:nvPr>
        </p:nvGraphicFramePr>
        <p:xfrm>
          <a:off x="900752" y="3754338"/>
          <a:ext cx="10904560" cy="218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81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6834700" y="105349"/>
            <a:ext cx="48281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Grafic</a:t>
            </a:r>
            <a:r>
              <a:rPr lang="en-US" sz="1600" b="1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nr.9</a:t>
            </a:r>
            <a:r>
              <a:rPr lang="en-US" sz="1600" b="1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Numărul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incendii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rapartizat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localități</a:t>
            </a:r>
            <a:endParaRPr lang="ru-RU" sz="1600" dirty="0"/>
          </a:p>
        </p:txBody>
      </p:sp>
      <p:graphicFrame>
        <p:nvGraphicFramePr>
          <p:cNvPr id="5" name="Diagramă 4"/>
          <p:cNvGraphicFramePr/>
          <p:nvPr>
            <p:extLst>
              <p:ext uri="{D42A27DB-BD31-4B8C-83A1-F6EECF244321}">
                <p14:modId xmlns:p14="http://schemas.microsoft.com/office/powerpoint/2010/main" val="1333705645"/>
              </p:ext>
            </p:extLst>
          </p:nvPr>
        </p:nvGraphicFramePr>
        <p:xfrm>
          <a:off x="2169994" y="443903"/>
          <a:ext cx="9362363" cy="614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15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3744034" y="144270"/>
            <a:ext cx="8552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070" algn="r">
              <a:spcBef>
                <a:spcPts val="240"/>
              </a:spcBef>
              <a:spcAft>
                <a:spcPts val="110"/>
              </a:spcAft>
            </a:pPr>
            <a:r>
              <a:rPr lang="en-US" sz="16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Grafic</a:t>
            </a:r>
            <a:r>
              <a:rPr lang="en-US" sz="1600" b="1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nr.10</a:t>
            </a:r>
            <a:r>
              <a:rPr lang="en-US" sz="1600" b="1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Persoane</a:t>
            </a:r>
            <a:r>
              <a:rPr lang="en-US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spc="-1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spc="-1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bunuri</a:t>
            </a:r>
            <a:r>
              <a:rPr lang="en-US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spc="-1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materiale</a:t>
            </a:r>
            <a:r>
              <a:rPr lang="en-US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salvate</a:t>
            </a:r>
            <a:r>
              <a:rPr lang="en-US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n-US" sz="1600" i="1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incendii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perioada</a:t>
            </a:r>
            <a:r>
              <a:rPr lang="en-US" sz="1600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2023-2024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Diagramă 5"/>
          <p:cNvGraphicFramePr/>
          <p:nvPr>
            <p:extLst>
              <p:ext uri="{D42A27DB-BD31-4B8C-83A1-F6EECF244321}">
                <p14:modId xmlns:p14="http://schemas.microsoft.com/office/powerpoint/2010/main" val="3932355039"/>
              </p:ext>
            </p:extLst>
          </p:nvPr>
        </p:nvGraphicFramePr>
        <p:xfrm>
          <a:off x="638587" y="627797"/>
          <a:ext cx="4956996" cy="279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ă 6"/>
          <p:cNvGraphicFramePr/>
          <p:nvPr>
            <p:extLst>
              <p:ext uri="{D42A27DB-BD31-4B8C-83A1-F6EECF244321}">
                <p14:modId xmlns:p14="http://schemas.microsoft.com/office/powerpoint/2010/main" val="2674861176"/>
              </p:ext>
            </p:extLst>
          </p:nvPr>
        </p:nvGraphicFramePr>
        <p:xfrm>
          <a:off x="6687402" y="627797"/>
          <a:ext cx="4599295" cy="279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Dreptunghi 7"/>
          <p:cNvSpPr/>
          <p:nvPr/>
        </p:nvSpPr>
        <p:spPr>
          <a:xfrm>
            <a:off x="5595583" y="3733632"/>
            <a:ext cx="6409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Grafic</a:t>
            </a:r>
            <a:r>
              <a:rPr lang="en-US" sz="1600" b="1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nr.1</a:t>
            </a:r>
            <a:r>
              <a:rPr lang="ro-MD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600" b="1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Persoane</a:t>
            </a:r>
            <a:r>
              <a:rPr lang="en-US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600" i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bunurile</a:t>
            </a:r>
            <a:r>
              <a:rPr lang="en-US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materiale</a:t>
            </a:r>
            <a:r>
              <a:rPr lang="en-US" sz="1600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salvate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comparație</a:t>
            </a:r>
            <a:r>
              <a:rPr lang="en-US" sz="1600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en-US" sz="1600" i="1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ani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600" dirty="0"/>
          </a:p>
        </p:txBody>
      </p:sp>
      <p:graphicFrame>
        <p:nvGraphicFramePr>
          <p:cNvPr id="9" name="Diagramă 8"/>
          <p:cNvGraphicFramePr/>
          <p:nvPr>
            <p:extLst>
              <p:ext uri="{D42A27DB-BD31-4B8C-83A1-F6EECF244321}">
                <p14:modId xmlns:p14="http://schemas.microsoft.com/office/powerpoint/2010/main" val="3349119999"/>
              </p:ext>
            </p:extLst>
          </p:nvPr>
        </p:nvGraphicFramePr>
        <p:xfrm>
          <a:off x="927317" y="4072185"/>
          <a:ext cx="10877996" cy="2506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5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3280011" y="198861"/>
            <a:ext cx="9030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79070" algn="r">
              <a:spcAft>
                <a:spcPts val="0"/>
              </a:spcAft>
            </a:pPr>
            <a:r>
              <a:rPr lang="en-US" sz="16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Grafic</a:t>
            </a:r>
            <a:r>
              <a:rPr lang="en-US" sz="1600" b="1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nr.1</a:t>
            </a:r>
            <a:r>
              <a:rPr lang="ro-MD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b="1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Numărul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persoane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decedate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urma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incendiilor</a:t>
            </a:r>
            <a:r>
              <a:rPr lang="en-US" sz="16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spc="-2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perioada</a:t>
            </a:r>
            <a:r>
              <a:rPr lang="en-US" sz="16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2015-2024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ă 4"/>
          <p:cNvGraphicFramePr/>
          <p:nvPr>
            <p:extLst>
              <p:ext uri="{D42A27DB-BD31-4B8C-83A1-F6EECF244321}">
                <p14:modId xmlns:p14="http://schemas.microsoft.com/office/powerpoint/2010/main" val="624809240"/>
              </p:ext>
            </p:extLst>
          </p:nvPr>
        </p:nvGraphicFramePr>
        <p:xfrm>
          <a:off x="232011" y="537415"/>
          <a:ext cx="11505063" cy="2537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09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204715" y="144570"/>
            <a:ext cx="11859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Activități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prevenire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desfășurate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în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vederea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prevenirii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situațiilor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urgență</a:t>
            </a: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Diagramă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56239"/>
              </p:ext>
            </p:extLst>
          </p:nvPr>
        </p:nvGraphicFramePr>
        <p:xfrm>
          <a:off x="395785" y="696036"/>
          <a:ext cx="11668835" cy="267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reptunghi 4"/>
          <p:cNvSpPr/>
          <p:nvPr/>
        </p:nvSpPr>
        <p:spPr>
          <a:xfrm>
            <a:off x="1355678" y="3574871"/>
            <a:ext cx="9275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Organizarea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desfășurarea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ședințelor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Comisiei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situații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excepționale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a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raionului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Diagramă 7"/>
          <p:cNvGraphicFramePr/>
          <p:nvPr>
            <p:extLst>
              <p:ext uri="{D42A27DB-BD31-4B8C-83A1-F6EECF244321}">
                <p14:modId xmlns:p14="http://schemas.microsoft.com/office/powerpoint/2010/main" val="2274149923"/>
              </p:ext>
            </p:extLst>
          </p:nvPr>
        </p:nvGraphicFramePr>
        <p:xfrm>
          <a:off x="3343701" y="4148077"/>
          <a:ext cx="5882186" cy="2604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9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139700" y="216701"/>
            <a:ext cx="11722100" cy="397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o-MD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anul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2024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teritoriul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Republicii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Moldova au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fost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înregistrate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situaţii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excepţionale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continuare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SE), care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după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proporţiile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extinderii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gravitatea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consecinţelor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împart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următoarele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tipuri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ro-MD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134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caracter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tehnogen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pagube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materiale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mln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295 mii 000 lei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-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caracter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natural, cu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pagube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materiale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mlrd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678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mln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900 mii 000 lei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-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character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biologico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-social, cu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pagube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materiale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mln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823 mii 500 lei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cît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s-au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produs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1634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incendii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pagube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materiale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159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mln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403 mii 700 lei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urma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situaţiilor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excepționale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incendiilor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decedat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104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persoane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dintre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care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copii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o-MD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Paguba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materială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urma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acestor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situaţii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constituit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mlrd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688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mln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018 mii 500 lei.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57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191069" y="453002"/>
            <a:ext cx="119008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pt-BR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Analiza situațiilor excepționale și incidentelor excepționale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pt-BR" sz="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2738650" y="1016680"/>
            <a:ext cx="9043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r">
              <a:spcAft>
                <a:spcPts val="0"/>
              </a:spcAft>
            </a:pPr>
            <a:r>
              <a:rPr lang="en-US" sz="16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Grafic</a:t>
            </a:r>
            <a:r>
              <a:rPr lang="en-US" sz="1600" b="1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nr.14</a:t>
            </a:r>
            <a:r>
              <a:rPr lang="en-US" sz="1600" b="1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Numărul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situații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excepționale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spc="-2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perioada</a:t>
            </a:r>
            <a:r>
              <a:rPr lang="en-US" sz="16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2023-2024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Diagramă 5"/>
          <p:cNvGraphicFramePr/>
          <p:nvPr>
            <p:extLst>
              <p:ext uri="{D42A27DB-BD31-4B8C-83A1-F6EECF244321}">
                <p14:modId xmlns:p14="http://schemas.microsoft.com/office/powerpoint/2010/main" val="4154019185"/>
              </p:ext>
            </p:extLst>
          </p:nvPr>
        </p:nvGraphicFramePr>
        <p:xfrm>
          <a:off x="397405" y="1175530"/>
          <a:ext cx="5091923" cy="358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ă 6"/>
          <p:cNvGraphicFramePr/>
          <p:nvPr>
            <p:extLst>
              <p:ext uri="{D42A27DB-BD31-4B8C-83A1-F6EECF244321}">
                <p14:modId xmlns:p14="http://schemas.microsoft.com/office/powerpoint/2010/main" val="24058248"/>
              </p:ext>
            </p:extLst>
          </p:nvPr>
        </p:nvGraphicFramePr>
        <p:xfrm>
          <a:off x="5883816" y="1426469"/>
          <a:ext cx="5296617" cy="3369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49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163773" y="144570"/>
            <a:ext cx="119008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o-MD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Situații excepționale cu </a:t>
            </a:r>
            <a:r>
              <a:rPr lang="ro-MD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caraccter</a:t>
            </a:r>
            <a:r>
              <a:rPr lang="ro-MD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natural</a:t>
            </a:r>
          </a:p>
          <a:p>
            <a:pPr indent="449580" algn="ctr">
              <a:spcAft>
                <a:spcPts val="0"/>
              </a:spcAft>
            </a:pPr>
            <a:endParaRPr lang="ro-MD" sz="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o-MD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078173"/>
            <a:ext cx="5609229" cy="4585648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59" y="2153232"/>
            <a:ext cx="6045561" cy="4534171"/>
          </a:xfrm>
          <a:prstGeom prst="rect">
            <a:avLst/>
          </a:prstGeom>
        </p:spPr>
      </p:pic>
      <p:sp>
        <p:nvSpPr>
          <p:cNvPr id="6" name="Dreptunghi 5"/>
          <p:cNvSpPr/>
          <p:nvPr/>
        </p:nvSpPr>
        <p:spPr>
          <a:xfrm>
            <a:off x="3096476" y="575457"/>
            <a:ext cx="7863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79070">
              <a:spcAft>
                <a:spcPts val="0"/>
              </a:spcAft>
            </a:pPr>
            <a:r>
              <a:rPr lang="ro-MD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Localitatea </a:t>
            </a:r>
            <a:r>
              <a:rPr lang="ro-MD" sz="16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Mîndrești</a:t>
            </a:r>
            <a:r>
              <a:rPr lang="ro-MD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deteriorarea acoperișului casei de </a:t>
            </a:r>
            <a:r>
              <a:rPr lang="ro-MD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cultură în urma vijeliei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3648502" y="130622"/>
            <a:ext cx="5591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o-MD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o-MD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Data </a:t>
            </a:r>
            <a:r>
              <a:rPr lang="ro-MD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</a:t>
            </a:r>
            <a:r>
              <a:rPr lang="ro-MD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11 și 12 iunie </a:t>
            </a:r>
            <a:r>
              <a:rPr lang="ro-MD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2024 </a:t>
            </a:r>
            <a:r>
              <a:rPr lang="ro-MD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Ploi torențiale  </a:t>
            </a:r>
            <a:endParaRPr lang="ro-MD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4693264" y="499954"/>
            <a:ext cx="2970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79070">
              <a:spcAft>
                <a:spcPts val="0"/>
              </a:spcAft>
            </a:pPr>
            <a:r>
              <a:rPr lang="ro-MD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Localitatea Scorțeni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3" y="927080"/>
            <a:ext cx="3386796" cy="2539451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68" y="1060636"/>
            <a:ext cx="3758084" cy="2405895"/>
          </a:xfrm>
          <a:prstGeom prst="rect">
            <a:avLst/>
          </a:prstGeom>
        </p:spPr>
      </p:pic>
      <p:sp>
        <p:nvSpPr>
          <p:cNvPr id="8" name="Dreptunghi 7"/>
          <p:cNvSpPr/>
          <p:nvPr/>
        </p:nvSpPr>
        <p:spPr>
          <a:xfrm>
            <a:off x="536811" y="5821227"/>
            <a:ext cx="10968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o-MD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Concluzii: 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ro-MD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Inundarea gospodăriilor din cauza necurățirii canalelor de evacuare a apelor.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ro-MD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Lipsa utilajului (motopompe, tehnică specială) în cadrul APL I pentru lichidarea consecințelor în urma SE.</a:t>
            </a:r>
          </a:p>
          <a:p>
            <a:pPr>
              <a:spcAft>
                <a:spcPts val="0"/>
              </a:spcAft>
            </a:pPr>
            <a:r>
              <a:rPr lang="ro-MD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o-MD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I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191" y="1055424"/>
            <a:ext cx="3481293" cy="2411107"/>
          </a:xfrm>
          <a:prstGeom prst="rect">
            <a:avLst/>
          </a:prstGeom>
        </p:spPr>
      </p:pic>
      <p:pic>
        <p:nvPicPr>
          <p:cNvPr id="10" name="I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3" y="3575714"/>
            <a:ext cx="3386796" cy="2245514"/>
          </a:xfrm>
          <a:prstGeom prst="rect">
            <a:avLst/>
          </a:prstGeom>
        </p:spPr>
      </p:pic>
      <p:pic>
        <p:nvPicPr>
          <p:cNvPr id="11" name="I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191" y="3575714"/>
            <a:ext cx="3481293" cy="2245512"/>
          </a:xfrm>
          <a:prstGeom prst="rect">
            <a:avLst/>
          </a:prstGeom>
        </p:spPr>
      </p:pic>
      <p:pic>
        <p:nvPicPr>
          <p:cNvPr id="12" name="I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68" y="3575713"/>
            <a:ext cx="3707702" cy="224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677729"/>
              </p:ext>
            </p:extLst>
          </p:nvPr>
        </p:nvGraphicFramePr>
        <p:xfrm>
          <a:off x="186517" y="210028"/>
          <a:ext cx="6719249" cy="2615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953146"/>
              </p:ext>
            </p:extLst>
          </p:nvPr>
        </p:nvGraphicFramePr>
        <p:xfrm>
          <a:off x="3698545" y="3482942"/>
          <a:ext cx="8188656" cy="2631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reptunghi 5"/>
          <p:cNvSpPr/>
          <p:nvPr/>
        </p:nvSpPr>
        <p:spPr>
          <a:xfrm>
            <a:off x="-504966" y="2825087"/>
            <a:ext cx="8407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buSzPts val="1000"/>
            </a:pPr>
            <a:r>
              <a:rPr lang="ro-MD" dirty="0" smtClean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Fig.1 </a:t>
            </a:r>
            <a:r>
              <a:rPr lang="en-US" dirty="0" err="1" smtClean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Evidența</a:t>
            </a:r>
            <a:r>
              <a:rPr lang="en-US" dirty="0" smtClean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comparativă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misiunilor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parcursul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a 12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luni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ultimii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ani</a:t>
            </a:r>
            <a:endParaRPr lang="ru-RU" dirty="0">
              <a:effectLst/>
              <a:latin typeface="Times New Roman" panose="02020603050405020304" pitchFamily="18" charset="0"/>
              <a:ea typeface="@Batang"/>
              <a:cs typeface="@Batang"/>
            </a:endParaRPr>
          </a:p>
        </p:txBody>
      </p:sp>
      <p:sp>
        <p:nvSpPr>
          <p:cNvPr id="7" name="Dreptunghi 6"/>
          <p:cNvSpPr/>
          <p:nvPr/>
        </p:nvSpPr>
        <p:spPr>
          <a:xfrm>
            <a:off x="3860040" y="6258459"/>
            <a:ext cx="8175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buSzPts val="1000"/>
            </a:pPr>
            <a:r>
              <a:rPr lang="ro-MD" dirty="0" smtClean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Fig.2 </a:t>
            </a:r>
            <a:r>
              <a:rPr lang="en-US" dirty="0" err="1" smtClean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Evidența</a:t>
            </a:r>
            <a:r>
              <a:rPr lang="en-US" dirty="0" smtClean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lunară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misiunilor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parcursul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a 12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luni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ale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anului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2024</a:t>
            </a:r>
            <a:endParaRPr lang="ru-RU" dirty="0">
              <a:effectLst/>
              <a:latin typeface="Times New Roman" panose="02020603050405020304" pitchFamily="18" charset="0"/>
              <a:ea typeface="@Batang"/>
              <a:cs typeface="@Batang"/>
            </a:endParaRPr>
          </a:p>
        </p:txBody>
      </p:sp>
    </p:spTree>
    <p:extLst>
      <p:ext uri="{BB962C8B-B14F-4D97-AF65-F5344CB8AC3E}">
        <p14:creationId xmlns:p14="http://schemas.microsoft.com/office/powerpoint/2010/main" val="133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reptunghi 9"/>
          <p:cNvSpPr/>
          <p:nvPr/>
        </p:nvSpPr>
        <p:spPr>
          <a:xfrm>
            <a:off x="2593075" y="205310"/>
            <a:ext cx="6782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79070">
              <a:spcAft>
                <a:spcPts val="0"/>
              </a:spcAft>
            </a:pPr>
            <a:r>
              <a:rPr lang="ro-MD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Afectarea culturilor agricole în urma </a:t>
            </a:r>
            <a:r>
              <a:rPr lang="ro-MD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o-MD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loilor </a:t>
            </a:r>
            <a:r>
              <a:rPr lang="ro-MD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torențiale cu grindină </a:t>
            </a:r>
            <a:endParaRPr lang="ru-RU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4" y="992874"/>
            <a:ext cx="4505183" cy="4684026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4" y="992874"/>
            <a:ext cx="5463655" cy="4097741"/>
          </a:xfrm>
          <a:prstGeom prst="rect">
            <a:avLst/>
          </a:prstGeom>
        </p:spPr>
      </p:pic>
      <p:sp>
        <p:nvSpPr>
          <p:cNvPr id="12" name="Dreptunghi 11"/>
          <p:cNvSpPr/>
          <p:nvPr/>
        </p:nvSpPr>
        <p:spPr>
          <a:xfrm>
            <a:off x="1401170" y="5187424"/>
            <a:ext cx="2970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79070">
              <a:spcAft>
                <a:spcPts val="0"/>
              </a:spcAft>
            </a:pPr>
            <a:r>
              <a:rPr lang="ro-MD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Localitatea </a:t>
            </a:r>
            <a:r>
              <a:rPr lang="ro-MD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Verejeni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Dreptunghi 12"/>
          <p:cNvSpPr/>
          <p:nvPr/>
        </p:nvSpPr>
        <p:spPr>
          <a:xfrm>
            <a:off x="7077262" y="5956633"/>
            <a:ext cx="32724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79070">
              <a:spcAft>
                <a:spcPts val="0"/>
              </a:spcAft>
            </a:pPr>
            <a:r>
              <a:rPr lang="ro-MD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Localitatea </a:t>
            </a:r>
            <a:r>
              <a:rPr lang="ro-MD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Chițcanii Vechi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3840886" y="182344"/>
            <a:ext cx="62620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79070">
              <a:spcAft>
                <a:spcPts val="0"/>
              </a:spcAft>
            </a:pPr>
            <a:r>
              <a:rPr lang="ro-MD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Localitatea Nucăreni -  cedarea barajului bazinului acvatic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8" y="607323"/>
            <a:ext cx="3753133" cy="2932833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94" y="607321"/>
            <a:ext cx="3675796" cy="2932833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13" y="607322"/>
            <a:ext cx="3910444" cy="2932833"/>
          </a:xfrm>
          <a:prstGeom prst="rect">
            <a:avLst/>
          </a:prstGeom>
        </p:spPr>
      </p:pic>
      <p:sp>
        <p:nvSpPr>
          <p:cNvPr id="8" name="Dreptunghi 7"/>
          <p:cNvSpPr/>
          <p:nvPr/>
        </p:nvSpPr>
        <p:spPr>
          <a:xfrm>
            <a:off x="382137" y="3910540"/>
            <a:ext cx="11676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o-MD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Concluzii: 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ro-MD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Ruperea barajului bazinului acvatic din cauza nerespectării condițiilor de exploatare generală a barajului conform H.G. nr.977 din 16.08.2016</a:t>
            </a:r>
          </a:p>
          <a:p>
            <a:pPr>
              <a:spcAft>
                <a:spcPts val="0"/>
              </a:spcAft>
            </a:pPr>
            <a:r>
              <a:rPr lang="ro-MD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o-MD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08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0" y="410205"/>
            <a:ext cx="3402841" cy="2668138"/>
          </a:xfrm>
          <a:prstGeom prst="rect">
            <a:avLst/>
          </a:prstGeom>
        </p:spPr>
      </p:pic>
      <p:sp>
        <p:nvSpPr>
          <p:cNvPr id="9" name="Dreptunghi 8"/>
          <p:cNvSpPr/>
          <p:nvPr/>
        </p:nvSpPr>
        <p:spPr>
          <a:xfrm>
            <a:off x="4048836" y="1"/>
            <a:ext cx="2970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79070">
              <a:spcAft>
                <a:spcPts val="0"/>
              </a:spcAft>
            </a:pPr>
            <a:r>
              <a:rPr lang="ro-MD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Localitatea Codrul Nou  -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0" y="3172010"/>
            <a:ext cx="3402841" cy="2846653"/>
          </a:xfrm>
          <a:prstGeom prst="rect">
            <a:avLst/>
          </a:prstGeom>
        </p:spPr>
      </p:pic>
      <p:pic>
        <p:nvPicPr>
          <p:cNvPr id="12" name="I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14" y="3195345"/>
            <a:ext cx="4197716" cy="2823318"/>
          </a:xfrm>
          <a:prstGeom prst="rect">
            <a:avLst/>
          </a:prstGeom>
        </p:spPr>
      </p:pic>
      <p:pic>
        <p:nvPicPr>
          <p:cNvPr id="13" name="I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829" y="3172009"/>
            <a:ext cx="3977510" cy="2846654"/>
          </a:xfrm>
          <a:prstGeom prst="rect">
            <a:avLst/>
          </a:prstGeom>
        </p:spPr>
      </p:pic>
      <p:pic>
        <p:nvPicPr>
          <p:cNvPr id="2" name="I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14" y="410205"/>
            <a:ext cx="4197716" cy="2668138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3" y="410205"/>
            <a:ext cx="3976048" cy="2668138"/>
          </a:xfrm>
          <a:prstGeom prst="rect">
            <a:avLst/>
          </a:prstGeom>
        </p:spPr>
      </p:pic>
      <p:sp>
        <p:nvSpPr>
          <p:cNvPr id="14" name="Dreptunghi 13"/>
          <p:cNvSpPr/>
          <p:nvPr/>
        </p:nvSpPr>
        <p:spPr>
          <a:xfrm>
            <a:off x="454925" y="6018663"/>
            <a:ext cx="10968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o-MD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Concluzii: 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ro-MD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Inundarea gospodăriilor din cauza necurățirii canalelor de evacuare a apelor.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ro-MD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Lipsa utilajului (motopompe, tehnică specială) în cadrul APL I pentru lichidarea consecințelor în urma SE.</a:t>
            </a:r>
          </a:p>
          <a:p>
            <a:pPr>
              <a:spcAft>
                <a:spcPts val="0"/>
              </a:spcAft>
            </a:pPr>
            <a:r>
              <a:rPr lang="ro-MD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o-MD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4101152" y="343834"/>
            <a:ext cx="2970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79070">
              <a:spcAft>
                <a:spcPts val="0"/>
              </a:spcAft>
            </a:pPr>
            <a:r>
              <a:rPr lang="ro-MD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Localitatea Chiștelnița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436427"/>
            <a:ext cx="3953301" cy="2964976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1" y="1436427"/>
            <a:ext cx="3618078" cy="2964976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43" y="1436427"/>
            <a:ext cx="3921455" cy="2941092"/>
          </a:xfrm>
          <a:prstGeom prst="rect">
            <a:avLst/>
          </a:prstGeom>
        </p:spPr>
      </p:pic>
      <p:sp>
        <p:nvSpPr>
          <p:cNvPr id="8" name="Dreptunghi 7"/>
          <p:cNvSpPr/>
          <p:nvPr/>
        </p:nvSpPr>
        <p:spPr>
          <a:xfrm>
            <a:off x="293616" y="4832276"/>
            <a:ext cx="10968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o-MD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Concluzii: 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ro-MD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Deteriorarea drumurilor din cauza necurățirii canalelor de evacuare a apelor.</a:t>
            </a:r>
          </a:p>
        </p:txBody>
      </p:sp>
    </p:spTree>
    <p:extLst>
      <p:ext uri="{BB962C8B-B14F-4D97-AF65-F5344CB8AC3E}">
        <p14:creationId xmlns:p14="http://schemas.microsoft.com/office/powerpoint/2010/main" val="1783627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2952466" y="17156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r">
              <a:spcAft>
                <a:spcPts val="0"/>
              </a:spcAft>
            </a:pPr>
            <a:r>
              <a:rPr lang="en-US" sz="16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Grafic</a:t>
            </a:r>
            <a:r>
              <a:rPr lang="en-US" sz="1600" b="1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nr.15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Numărul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situații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excepționale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pagubele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materiale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spc="-2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perioada</a:t>
            </a:r>
            <a:r>
              <a:rPr lang="en-US" sz="16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2015-2024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ă 4"/>
          <p:cNvGraphicFramePr/>
          <p:nvPr>
            <p:extLst>
              <p:ext uri="{D42A27DB-BD31-4B8C-83A1-F6EECF244321}">
                <p14:modId xmlns:p14="http://schemas.microsoft.com/office/powerpoint/2010/main" val="3782077668"/>
              </p:ext>
            </p:extLst>
          </p:nvPr>
        </p:nvGraphicFramePr>
        <p:xfrm>
          <a:off x="622532" y="665380"/>
          <a:ext cx="11278316" cy="2442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reptunghi 5"/>
          <p:cNvSpPr/>
          <p:nvPr/>
        </p:nvSpPr>
        <p:spPr>
          <a:xfrm>
            <a:off x="4341833" y="3413611"/>
            <a:ext cx="350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Analiza</a:t>
            </a:r>
            <a:r>
              <a:rPr lang="pt-BR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incidentelor excepționale</a:t>
            </a:r>
            <a:r>
              <a:rPr lang="ro-MD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7" name="Dreptunghi 6"/>
          <p:cNvSpPr/>
          <p:nvPr/>
        </p:nvSpPr>
        <p:spPr>
          <a:xfrm>
            <a:off x="3213690" y="3952220"/>
            <a:ext cx="8687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79070" algn="r">
              <a:spcAft>
                <a:spcPts val="0"/>
              </a:spcAft>
            </a:pPr>
            <a:r>
              <a:rPr lang="en-US" sz="16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Grafic</a:t>
            </a:r>
            <a:r>
              <a:rPr lang="en-US" sz="1600" b="1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nr.16</a:t>
            </a:r>
            <a:r>
              <a:rPr lang="en-US" sz="1600" b="1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Numărul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incidente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excepționale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spc="-2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perioada</a:t>
            </a:r>
            <a:r>
              <a:rPr lang="en-US" sz="16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2022-2024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Diagramă 7"/>
          <p:cNvGraphicFramePr/>
          <p:nvPr>
            <p:extLst>
              <p:ext uri="{D42A27DB-BD31-4B8C-83A1-F6EECF244321}">
                <p14:modId xmlns:p14="http://schemas.microsoft.com/office/powerpoint/2010/main" val="3676723502"/>
              </p:ext>
            </p:extLst>
          </p:nvPr>
        </p:nvGraphicFramePr>
        <p:xfrm>
          <a:off x="1298376" y="4457661"/>
          <a:ext cx="10602472" cy="224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87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3698338" y="118997"/>
            <a:ext cx="5453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Analiza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cazurilor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înec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perioada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2019-2024.</a:t>
            </a:r>
            <a:endParaRPr lang="ru-RU" sz="2000" dirty="0"/>
          </a:p>
        </p:txBody>
      </p:sp>
      <p:sp>
        <p:nvSpPr>
          <p:cNvPr id="5" name="Dreptunghi 4"/>
          <p:cNvSpPr/>
          <p:nvPr/>
        </p:nvSpPr>
        <p:spPr>
          <a:xfrm>
            <a:off x="3266363" y="488329"/>
            <a:ext cx="87573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79070" algn="r">
              <a:spcAft>
                <a:spcPts val="0"/>
              </a:spcAft>
              <a:tabLst>
                <a:tab pos="5311140" algn="l"/>
              </a:tabLst>
            </a:pPr>
            <a:r>
              <a:rPr lang="en-US" sz="16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Grafic</a:t>
            </a:r>
            <a:r>
              <a:rPr lang="en-US" sz="1600" b="1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nr.17</a:t>
            </a:r>
            <a:r>
              <a:rPr lang="en-US" sz="1600" b="1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Numărul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înnecuri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genuri</a:t>
            </a:r>
            <a:r>
              <a:rPr lang="en-US" sz="16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spc="-2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perioada</a:t>
            </a:r>
            <a:r>
              <a:rPr lang="en-US" sz="16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2019-2024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Diagramă 5"/>
          <p:cNvGraphicFramePr/>
          <p:nvPr>
            <p:extLst>
              <p:ext uri="{D42A27DB-BD31-4B8C-83A1-F6EECF244321}">
                <p14:modId xmlns:p14="http://schemas.microsoft.com/office/powerpoint/2010/main" val="1369826633"/>
              </p:ext>
            </p:extLst>
          </p:nvPr>
        </p:nvGraphicFramePr>
        <p:xfrm>
          <a:off x="805218" y="888439"/>
          <a:ext cx="10959151" cy="230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reptunghi 6"/>
          <p:cNvSpPr/>
          <p:nvPr/>
        </p:nvSpPr>
        <p:spPr>
          <a:xfrm>
            <a:off x="3056267" y="3499543"/>
            <a:ext cx="87081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79070" algn="r">
              <a:spcAft>
                <a:spcPts val="0"/>
              </a:spcAft>
            </a:pPr>
            <a:r>
              <a:rPr lang="en-US" sz="16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Grafic</a:t>
            </a:r>
            <a:r>
              <a:rPr lang="en-US" sz="1600" b="1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nr.18</a:t>
            </a:r>
            <a:r>
              <a:rPr lang="en-US" sz="1600" b="1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Numărul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înnecuri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luni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spc="-2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perioada</a:t>
            </a:r>
            <a:r>
              <a:rPr lang="en-US" sz="16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2019-2024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Diagramă 7"/>
          <p:cNvGraphicFramePr/>
          <p:nvPr>
            <p:extLst>
              <p:ext uri="{D42A27DB-BD31-4B8C-83A1-F6EECF244321}">
                <p14:modId xmlns:p14="http://schemas.microsoft.com/office/powerpoint/2010/main" val="1535894639"/>
              </p:ext>
            </p:extLst>
          </p:nvPr>
        </p:nvGraphicFramePr>
        <p:xfrm>
          <a:off x="1010657" y="3957850"/>
          <a:ext cx="10753712" cy="2538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59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3339152" y="226158"/>
            <a:ext cx="885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070" indent="449580" algn="r">
              <a:spcAft>
                <a:spcPts val="0"/>
              </a:spcAft>
            </a:pPr>
            <a:r>
              <a:rPr lang="en-US" sz="16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Grafic</a:t>
            </a:r>
            <a:r>
              <a:rPr lang="en-US" sz="1600" b="1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nr.19</a:t>
            </a:r>
            <a:r>
              <a:rPr lang="en-US" sz="1600" b="1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Numărul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înnecuri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după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locul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producerii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spc="-2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perioada</a:t>
            </a:r>
            <a:r>
              <a:rPr lang="en-US" sz="16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2019-2024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ă 4"/>
          <p:cNvGraphicFramePr/>
          <p:nvPr>
            <p:extLst>
              <p:ext uri="{D42A27DB-BD31-4B8C-83A1-F6EECF244321}">
                <p14:modId xmlns:p14="http://schemas.microsoft.com/office/powerpoint/2010/main" val="3346048183"/>
              </p:ext>
            </p:extLst>
          </p:nvPr>
        </p:nvGraphicFramePr>
        <p:xfrm>
          <a:off x="259307" y="564712"/>
          <a:ext cx="11641541" cy="279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52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930783"/>
              </p:ext>
            </p:extLst>
          </p:nvPr>
        </p:nvGraphicFramePr>
        <p:xfrm>
          <a:off x="155906" y="272954"/>
          <a:ext cx="7514136" cy="289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reptunghi 4"/>
          <p:cNvSpPr/>
          <p:nvPr/>
        </p:nvSpPr>
        <p:spPr>
          <a:xfrm>
            <a:off x="155906" y="3166279"/>
            <a:ext cx="793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SzPts val="1000"/>
            </a:pPr>
            <a:r>
              <a:rPr lang="ro-MD" dirty="0" smtClean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Fig.3 </a:t>
            </a:r>
            <a:r>
              <a:rPr lang="en-US" dirty="0" err="1" smtClean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Evoluția</a:t>
            </a:r>
            <a:r>
              <a:rPr lang="en-US" dirty="0" smtClean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misiunilor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intervenție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parcursul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a 12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luni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ale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anilor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 2023-2024</a:t>
            </a:r>
            <a:endParaRPr lang="ru-RU" dirty="0">
              <a:effectLst/>
              <a:latin typeface="Times New Roman" panose="02020603050405020304" pitchFamily="18" charset="0"/>
              <a:ea typeface="@Batang"/>
              <a:cs typeface="@Batang"/>
            </a:endParaRPr>
          </a:p>
        </p:txBody>
      </p:sp>
      <p:graphicFrame>
        <p:nvGraphicFramePr>
          <p:cNvPr id="6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583977"/>
              </p:ext>
            </p:extLst>
          </p:nvPr>
        </p:nvGraphicFramePr>
        <p:xfrm>
          <a:off x="3930555" y="3668310"/>
          <a:ext cx="7765576" cy="2486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reptunghi 6"/>
          <p:cNvSpPr/>
          <p:nvPr/>
        </p:nvSpPr>
        <p:spPr>
          <a:xfrm>
            <a:off x="5379493" y="6287839"/>
            <a:ext cx="793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SzPts val="1000"/>
            </a:pPr>
            <a:r>
              <a:rPr lang="ro-MD" dirty="0" smtClean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Fig.4 Cele mai predominante</a:t>
            </a:r>
            <a:r>
              <a:rPr lang="en-US" dirty="0" smtClean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misiuni</a:t>
            </a:r>
            <a:r>
              <a:rPr lang="en-US" dirty="0" smtClean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parcursul</a:t>
            </a:r>
            <a:r>
              <a:rPr lang="en-US" dirty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</a:t>
            </a:r>
            <a:r>
              <a:rPr lang="ro-MD" dirty="0" smtClean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 anului </a:t>
            </a:r>
            <a:r>
              <a:rPr lang="en-US" dirty="0" smtClean="0">
                <a:latin typeface="Times New Roman" panose="02020603050405020304" pitchFamily="18" charset="0"/>
                <a:ea typeface="@Batang"/>
                <a:cs typeface="Times New Roman" panose="02020603050405020304" pitchFamily="18" charset="0"/>
              </a:rPr>
              <a:t>2024</a:t>
            </a:r>
            <a:endParaRPr lang="ru-RU" dirty="0">
              <a:effectLst/>
              <a:latin typeface="Times New Roman" panose="02020603050405020304" pitchFamily="18" charset="0"/>
              <a:ea typeface="@Batang"/>
              <a:cs typeface="@Batang"/>
            </a:endParaRPr>
          </a:p>
        </p:txBody>
      </p:sp>
    </p:spTree>
    <p:extLst>
      <p:ext uri="{BB962C8B-B14F-4D97-AF65-F5344CB8AC3E}">
        <p14:creationId xmlns:p14="http://schemas.microsoft.com/office/powerpoint/2010/main" val="9049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149219"/>
              </p:ext>
            </p:extLst>
          </p:nvPr>
        </p:nvGraphicFramePr>
        <p:xfrm>
          <a:off x="464023" y="169072"/>
          <a:ext cx="10918209" cy="7115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2056"/>
                <a:gridCol w="1036368"/>
                <a:gridCol w="1215247"/>
                <a:gridCol w="1142577"/>
                <a:gridCol w="1093385"/>
                <a:gridCol w="1124690"/>
                <a:gridCol w="993886"/>
              </a:tblGrid>
              <a:tr h="39048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Numărul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intervenții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realizate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către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subdiviziunile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intervenție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SSE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Telenești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parcursul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anului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208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Intervenții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USP </a:t>
                      </a:r>
                      <a:endParaRPr lang="ro-RO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Telenești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SPSP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Chiștelnița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PTSP </a:t>
                      </a:r>
                      <a:endParaRPr lang="ro-RO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Mîndrești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PTSP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Căzănești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PTSPv</a:t>
                      </a:r>
                      <a:endParaRPr lang="ro-RO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Bogzești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21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Intervenții la lichidarea arderii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21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ncendii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21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Lichidare focare de ardere (vegetație, stuf, gunoi)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21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Intervenții căutare-Salvare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21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Acordare ajutor SAMU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21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Salvarea extragerea din fântâni/ dărâmături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21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Salvarea/extragerea din bazine acvatice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21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Descarcerare în urma accidentului rutier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21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Deblocare tractare automobil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21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Deblocarea ușilor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21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Salvarea animalelor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21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Defrișarea arborilor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21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Pomparea apei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21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Intervenții auxiliare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21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Exerciții /Aplicații tactice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687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 intervenții auxiliare (spălarea traseului, asigurarea stării de pregătire a tehnicii de intervenție)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 anchor="ctr"/>
                </a:tc>
              </a:tr>
              <a:tr h="21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 intervenții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21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Deplasări false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21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Întoarceri din drum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451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Lucrări neefectuate (control de informații, scurtcircuit, coș de fum)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21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Altă zonă de intervenție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  <a:tr h="216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7820" algn="ctr"/>
                          <a:tab pos="638175" algn="l"/>
                        </a:tabLs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2" marR="4926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2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962242"/>
              </p:ext>
            </p:extLst>
          </p:nvPr>
        </p:nvGraphicFramePr>
        <p:xfrm>
          <a:off x="141372" y="182828"/>
          <a:ext cx="9343822" cy="231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061837"/>
              </p:ext>
            </p:extLst>
          </p:nvPr>
        </p:nvGraphicFramePr>
        <p:xfrm>
          <a:off x="3198470" y="4397341"/>
          <a:ext cx="8333888" cy="191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49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616031"/>
              </p:ext>
            </p:extLst>
          </p:nvPr>
        </p:nvGraphicFramePr>
        <p:xfrm>
          <a:off x="275324" y="134341"/>
          <a:ext cx="4596927" cy="2718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390198"/>
              </p:ext>
            </p:extLst>
          </p:nvPr>
        </p:nvGraphicFramePr>
        <p:xfrm>
          <a:off x="4967785" y="134340"/>
          <a:ext cx="7028597" cy="5703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877"/>
                <a:gridCol w="1393170"/>
                <a:gridCol w="879140"/>
                <a:gridCol w="1071146"/>
                <a:gridCol w="1179242"/>
                <a:gridCol w="201839"/>
                <a:gridCol w="908622"/>
                <a:gridCol w="964561"/>
              </a:tblGrid>
              <a:tr h="235175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u="sng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Secția</a:t>
                      </a:r>
                      <a:r>
                        <a:rPr lang="ru-RU" sz="1300" u="sng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sng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Situații</a:t>
                      </a:r>
                      <a:r>
                        <a:rPr lang="ru-RU" sz="1300" u="sng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sng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Excepționale</a:t>
                      </a:r>
                      <a:r>
                        <a:rPr lang="ru-RU" sz="1300" u="sng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sng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Telenești</a:t>
                      </a:r>
                      <a:endParaRPr lang="ru-RU" sz="1300" b="1" kern="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964"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Nr/</a:t>
                      </a: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Marca unităţii tehnice/Destinaţia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Anul  fabricării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Numărul de înmatriculare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Tipul unităţii tehnice</a:t>
                      </a:r>
                    </a:p>
                  </a:txBody>
                  <a:tcPr marL="65732" marR="6573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Destinația</a:t>
                      </a:r>
                    </a:p>
                  </a:txBody>
                  <a:tcPr marL="65732" marR="65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Notă</a:t>
                      </a:r>
                      <a:r>
                        <a:rPr lang="ro-MD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3359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o-MD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ACI-40 (131)137 ZIL-131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1981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 9428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camion special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(autocisternă)</a:t>
                      </a:r>
                    </a:p>
                  </a:txBody>
                  <a:tcPr marL="65732" marR="6573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Intervenție incendii</a:t>
                      </a:r>
                    </a:p>
                  </a:txBody>
                  <a:tcPr marL="65732" marR="65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Servantul de luptă</a:t>
                      </a:r>
                    </a:p>
                  </a:txBody>
                  <a:tcPr marL="65732" marR="65732" marT="0" marB="0"/>
                </a:tc>
              </a:tr>
              <a:tr h="3359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o-MD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ACI-40 Volvo FL6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1992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IGSU 190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camion special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(autocisternă)</a:t>
                      </a:r>
                    </a:p>
                  </a:txBody>
                  <a:tcPr marL="65732" marR="6573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Intervenție incendii</a:t>
                      </a:r>
                    </a:p>
                  </a:txBody>
                  <a:tcPr marL="65732" marR="65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Servantul de luptă</a:t>
                      </a:r>
                    </a:p>
                  </a:txBody>
                  <a:tcPr marL="65732" marR="65732" marT="0" marB="0"/>
                </a:tc>
              </a:tr>
              <a:tr h="3359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o-MD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 Mercedes 1019 AF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 2232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camion special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(autocisternă)</a:t>
                      </a:r>
                    </a:p>
                  </a:txBody>
                  <a:tcPr marL="65732" marR="6573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Intervenție incendii</a:t>
                      </a:r>
                    </a:p>
                  </a:txBody>
                  <a:tcPr marL="65732" marR="65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Servantul de luptă</a:t>
                      </a:r>
                    </a:p>
                  </a:txBody>
                  <a:tcPr marL="65732" marR="65732" marT="0" marB="0"/>
                </a:tc>
              </a:tr>
              <a:tr h="3359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o-MD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MITSUBISHI L-200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 9142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autoturism</a:t>
                      </a:r>
                    </a:p>
                  </a:txBody>
                  <a:tcPr marL="65732" marR="6573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Deplasări de serviciu</a:t>
                      </a:r>
                    </a:p>
                  </a:txBody>
                  <a:tcPr marL="65732" marR="65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Servantul de luptă</a:t>
                      </a:r>
                    </a:p>
                  </a:txBody>
                  <a:tcPr marL="65732" marR="65732" marT="0" marB="0"/>
                </a:tc>
              </a:tr>
              <a:tr h="3359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o-MD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o-RO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MERCEDES 314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 2321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autocamion (6 locuri)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Deplasări de serviciu</a:t>
                      </a:r>
                    </a:p>
                  </a:txBody>
                  <a:tcPr marL="65732" marR="65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Servantul de luptă</a:t>
                      </a:r>
                    </a:p>
                  </a:txBody>
                  <a:tcPr marL="65732" marR="65732" marT="0" marB="0"/>
                </a:tc>
              </a:tr>
              <a:tr h="167982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Serviciul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,,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Postul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salvatori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pompieri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Chiștelnița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56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o-MD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ACI-40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Mercedes 1124 AF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 2250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camion special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(autocisternă)</a:t>
                      </a:r>
                    </a:p>
                  </a:txBody>
                  <a:tcPr marL="65732" marR="6573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Intervenție incendii</a:t>
                      </a:r>
                    </a:p>
                  </a:txBody>
                  <a:tcPr marL="65732" marR="65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Servantul de luptă</a:t>
                      </a:r>
                    </a:p>
                  </a:txBody>
                  <a:tcPr marL="65732" marR="65732" marT="0" marB="0"/>
                </a:tc>
              </a:tr>
              <a:tr h="167982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PSPT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Mîndrești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9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o-MD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ACI-30(66)-146 GAZ-66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1984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МВД – 2411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camion special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(autocisternă)</a:t>
                      </a:r>
                    </a:p>
                  </a:txBody>
                  <a:tcPr marL="65732" marR="6573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Intervenție incendii</a:t>
                      </a:r>
                    </a:p>
                  </a:txBody>
                  <a:tcPr marL="65732" marR="65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Servantul de luptă</a:t>
                      </a:r>
                    </a:p>
                  </a:txBody>
                  <a:tcPr marL="65732" marR="65732" marT="0" marB="0"/>
                </a:tc>
              </a:tr>
              <a:tr h="167982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PSPT Căzănești</a:t>
                      </a:r>
                    </a:p>
                  </a:txBody>
                  <a:tcPr marL="65732" marR="65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9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o-MD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ACI-30(66)-146 GAZ-66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1986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 9159</a:t>
                      </a:r>
                    </a:p>
                  </a:txBody>
                  <a:tcPr marL="65732" marR="6573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camion special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(autocisternă)</a:t>
                      </a:r>
                    </a:p>
                  </a:txBody>
                  <a:tcPr marL="65732" marR="65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Intervenție incendii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Servantul de luptă</a:t>
                      </a:r>
                    </a:p>
                  </a:txBody>
                  <a:tcPr marL="65732" marR="65732" marT="0" marB="0"/>
                </a:tc>
              </a:tr>
              <a:tr h="167982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PSPTV Bogzești</a:t>
                      </a:r>
                    </a:p>
                  </a:txBody>
                  <a:tcPr marL="65732" marR="65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9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o-MD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ACI-40 STEYR 690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1983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 9341</a:t>
                      </a:r>
                    </a:p>
                  </a:txBody>
                  <a:tcPr marL="65732" marR="6573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camion special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(autocisternă)</a:t>
                      </a:r>
                    </a:p>
                  </a:txBody>
                  <a:tcPr marL="65732" marR="65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Intervenție incendii</a:t>
                      </a: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Defectată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7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/>
          <p:nvPr/>
        </p:nvSpPr>
        <p:spPr>
          <a:xfrm>
            <a:off x="179511" y="188640"/>
            <a:ext cx="11857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Analiza</a:t>
            </a:r>
            <a:r>
              <a:rPr lang="ro-RO" sz="2400" dirty="0" smtClean="0"/>
              <a:t> </a:t>
            </a:r>
            <a:r>
              <a:rPr lang="ro-RO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incendiilor în perioada anului 2024</a:t>
            </a:r>
          </a:p>
        </p:txBody>
      </p:sp>
      <p:sp>
        <p:nvSpPr>
          <p:cNvPr id="10" name="Dreptunghi 9"/>
          <p:cNvSpPr/>
          <p:nvPr/>
        </p:nvSpPr>
        <p:spPr>
          <a:xfrm>
            <a:off x="179511" y="650305"/>
            <a:ext cx="1173498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Graficele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nr.1-5 demonstrează distribuirea incendiilor  și prejudiciului material  în urma incendiilor, înregistrate pe parcursul anului 2024, dar și în perioada anilor 2015-2024.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o-MD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o-MD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o-MD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o-MD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o-MD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o-MD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o-MD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o-MD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o-MD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o-MD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0" name="Diagramă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115851"/>
              </p:ext>
            </p:extLst>
          </p:nvPr>
        </p:nvGraphicFramePr>
        <p:xfrm>
          <a:off x="1009934" y="2124206"/>
          <a:ext cx="9894627" cy="379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9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3266363" y="116975"/>
            <a:ext cx="86208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070" indent="449580" algn="r">
              <a:spcAft>
                <a:spcPts val="0"/>
              </a:spcAft>
              <a:tabLst>
                <a:tab pos="4860925" algn="l"/>
              </a:tabLst>
            </a:pPr>
            <a:r>
              <a:rPr lang="en-US" sz="16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Grafic</a:t>
            </a:r>
            <a:r>
              <a:rPr lang="en-US" sz="1600" b="1" i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nr.2</a:t>
            </a:r>
            <a:r>
              <a:rPr lang="en-US" sz="1600" b="1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Incendiile</a:t>
            </a:r>
            <a:r>
              <a:rPr lang="en-US" sz="1600" i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înregistrate</a:t>
            </a:r>
            <a:r>
              <a:rPr lang="en-US" sz="16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600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perioada</a:t>
            </a:r>
            <a:r>
              <a:rPr lang="en-US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spc="-1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anilor</a:t>
            </a:r>
            <a:r>
              <a:rPr lang="en-US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2015-</a:t>
            </a:r>
            <a:r>
              <a:rPr lang="en-US" sz="1600" i="1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ă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251496"/>
              </p:ext>
            </p:extLst>
          </p:nvPr>
        </p:nvGraphicFramePr>
        <p:xfrm>
          <a:off x="1310185" y="598937"/>
          <a:ext cx="10426890" cy="254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reptunghi 5"/>
          <p:cNvSpPr/>
          <p:nvPr/>
        </p:nvSpPr>
        <p:spPr>
          <a:xfrm>
            <a:off x="3047999" y="3105835"/>
            <a:ext cx="8989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070" indent="449580" algn="r">
              <a:spcAft>
                <a:spcPts val="0"/>
              </a:spcAft>
            </a:pPr>
            <a:r>
              <a:rPr lang="ru-RU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o-MD" sz="1600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070" indent="449580" algn="r">
              <a:spcAft>
                <a:spcPts val="0"/>
              </a:spcAft>
            </a:pPr>
            <a:r>
              <a:rPr lang="en-US" sz="16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Grafic</a:t>
            </a:r>
            <a:r>
              <a:rPr lang="en-US" sz="1600" b="1" i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nr.3</a:t>
            </a:r>
            <a:r>
              <a:rPr lang="en-US" sz="1600" b="1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Incendiile</a:t>
            </a:r>
            <a:r>
              <a:rPr lang="en-US" sz="1600" i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înregistrate</a:t>
            </a:r>
            <a:r>
              <a:rPr lang="en-US" sz="16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600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perioada</a:t>
            </a:r>
            <a:r>
              <a:rPr lang="en-US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600" i="1" spc="-1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anilor</a:t>
            </a:r>
            <a:r>
              <a:rPr lang="en-US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2023 -2024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luni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Diagramă 6"/>
          <p:cNvGraphicFramePr/>
          <p:nvPr>
            <p:extLst>
              <p:ext uri="{D42A27DB-BD31-4B8C-83A1-F6EECF244321}">
                <p14:modId xmlns:p14="http://schemas.microsoft.com/office/powerpoint/2010/main" val="2512409546"/>
              </p:ext>
            </p:extLst>
          </p:nvPr>
        </p:nvGraphicFramePr>
        <p:xfrm>
          <a:off x="818866" y="3875964"/>
          <a:ext cx="110683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48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1951630" y="157919"/>
            <a:ext cx="8911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După cauzele de izbucnire, incendiile se grupează în felul următor</a:t>
            </a:r>
            <a:endParaRPr lang="ru-RU" dirty="0"/>
          </a:p>
        </p:txBody>
      </p:sp>
      <p:sp>
        <p:nvSpPr>
          <p:cNvPr id="5" name="Dreptunghi 4"/>
          <p:cNvSpPr/>
          <p:nvPr/>
        </p:nvSpPr>
        <p:spPr>
          <a:xfrm>
            <a:off x="7732882" y="527251"/>
            <a:ext cx="4305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179070" algn="r">
              <a:spcAft>
                <a:spcPts val="0"/>
              </a:spcAft>
            </a:pPr>
            <a:r>
              <a:rPr lang="en-US" sz="16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Grafic</a:t>
            </a:r>
            <a:r>
              <a:rPr lang="en-US" sz="1600" b="1" i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</a:t>
            </a:r>
            <a:r>
              <a:rPr lang="en-US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o-MD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Cauzele</a:t>
            </a:r>
            <a:r>
              <a:rPr lang="en-US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incendiilor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anul</a:t>
            </a:r>
            <a:r>
              <a:rPr lang="en-US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Diagramă 5"/>
          <p:cNvGraphicFramePr/>
          <p:nvPr>
            <p:extLst>
              <p:ext uri="{D42A27DB-BD31-4B8C-83A1-F6EECF244321}">
                <p14:modId xmlns:p14="http://schemas.microsoft.com/office/powerpoint/2010/main" val="1606893666"/>
              </p:ext>
            </p:extLst>
          </p:nvPr>
        </p:nvGraphicFramePr>
        <p:xfrm>
          <a:off x="177422" y="896583"/>
          <a:ext cx="11861318" cy="473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26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988</Words>
  <Application>Microsoft Office PowerPoint</Application>
  <PresentationFormat>Ecran lat</PresentationFormat>
  <Paragraphs>365</Paragraphs>
  <Slides>26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26</vt:i4>
      </vt:variant>
    </vt:vector>
  </HeadingPairs>
  <TitlesOfParts>
    <vt:vector size="32" baseType="lpstr">
      <vt:lpstr>@Batang</vt:lpstr>
      <vt:lpstr>Arial</vt:lpstr>
      <vt:lpstr>Calibri</vt:lpstr>
      <vt:lpstr>Calibri Light</vt:lpstr>
      <vt:lpstr>Times New Roman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sohoo</dc:creator>
  <cp:lastModifiedBy>sohoo</cp:lastModifiedBy>
  <cp:revision>46</cp:revision>
  <dcterms:created xsi:type="dcterms:W3CDTF">2025-01-06T09:17:29Z</dcterms:created>
  <dcterms:modified xsi:type="dcterms:W3CDTF">2025-01-28T08:45:44Z</dcterms:modified>
</cp:coreProperties>
</file>